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63" r:id="rId5"/>
    <p:sldId id="367" r:id="rId6"/>
    <p:sldId id="257" r:id="rId7"/>
    <p:sldId id="368" r:id="rId8"/>
    <p:sldId id="278" r:id="rId9"/>
    <p:sldId id="300" r:id="rId10"/>
    <p:sldId id="325" r:id="rId11"/>
    <p:sldId id="276" r:id="rId12"/>
    <p:sldId id="326" r:id="rId13"/>
    <p:sldId id="324" r:id="rId14"/>
    <p:sldId id="327" r:id="rId15"/>
    <p:sldId id="370" r:id="rId16"/>
    <p:sldId id="372" r:id="rId17"/>
    <p:sldId id="373" r:id="rId18"/>
    <p:sldId id="374" r:id="rId19"/>
    <p:sldId id="375" r:id="rId20"/>
    <p:sldId id="376" r:id="rId21"/>
    <p:sldId id="377" r:id="rId22"/>
    <p:sldId id="378" r:id="rId23"/>
    <p:sldId id="379" r:id="rId24"/>
    <p:sldId id="28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A914"/>
    <a:srgbClr val="FBFCFD"/>
    <a:srgbClr val="1C2B0B"/>
    <a:srgbClr val="25390F"/>
    <a:srgbClr val="F0AD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4" d="100"/>
          <a:sy n="94" d="100"/>
        </p:scale>
        <p:origin x="162" y="342"/>
      </p:cViewPr>
      <p:guideLst>
        <p:guide orient="horz" pos="2181"/>
        <p:guide pos="3936"/>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3CA30-8FE4-46B8-A2DE-7BD9BFFDEC1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42550-47DD-473D-AF55-9C22D8961C4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742550-47DD-473D-AF55-9C22D8961C4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5" name="Footer Placeholder 4"/>
          <p:cNvSpPr>
            <a:spLocks noGrp="1"/>
          </p:cNvSpPr>
          <p:nvPr>
            <p:ph type="ftr" sz="quarter" idx="11"/>
          </p:nvPr>
        </p:nvSpPr>
        <p:spPr/>
        <p:txBody>
          <a:bodyPr/>
          <a:lstStyle/>
          <a:p>
            <a:endParaRPr lang="zh-CN" altLang="zh-CN"/>
          </a:p>
        </p:txBody>
      </p:sp>
      <p:sp>
        <p:nvSpPr>
          <p:cNvPr id="6" name="Slide Number Placeholder 5"/>
          <p:cNvSpPr>
            <a:spLocks noGrp="1"/>
          </p:cNvSpPr>
          <p:nvPr>
            <p:ph type="sldNum" sz="quarter" idx="12"/>
          </p:nvPr>
        </p:nvSpPr>
        <p:spPr/>
        <p:txBody>
          <a:bodyPr/>
          <a:lstStyle/>
          <a:p>
            <a:fld id="{F09D9E3A-01FB-44DB-BD4A-17267BBBDEDE}"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5" name="Footer Placeholder 4"/>
          <p:cNvSpPr>
            <a:spLocks noGrp="1"/>
          </p:cNvSpPr>
          <p:nvPr>
            <p:ph type="ftr" sz="quarter" idx="11"/>
          </p:nvPr>
        </p:nvSpPr>
        <p:spPr/>
        <p:txBody>
          <a:bodyPr/>
          <a:lstStyle/>
          <a:p>
            <a:endParaRPr lang="zh-CN" altLang="zh-CN"/>
          </a:p>
        </p:txBody>
      </p:sp>
      <p:sp>
        <p:nvSpPr>
          <p:cNvPr id="6" name="Slide Number Placeholder 5"/>
          <p:cNvSpPr>
            <a:spLocks noGrp="1"/>
          </p:cNvSpPr>
          <p:nvPr>
            <p:ph type="sldNum" sz="quarter" idx="12"/>
          </p:nvPr>
        </p:nvSpPr>
        <p:spPr/>
        <p:txBody>
          <a:bodyPr/>
          <a:lstStyle/>
          <a:p>
            <a:fld id="{D0322D8D-1B31-4C41-8232-8EDD80C96AC0}"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5" name="Footer Placeholder 4"/>
          <p:cNvSpPr>
            <a:spLocks noGrp="1"/>
          </p:cNvSpPr>
          <p:nvPr>
            <p:ph type="ftr" sz="quarter" idx="11"/>
          </p:nvPr>
        </p:nvSpPr>
        <p:spPr/>
        <p:txBody>
          <a:bodyPr/>
          <a:lstStyle/>
          <a:p>
            <a:endParaRPr lang="zh-CN" altLang="zh-CN"/>
          </a:p>
        </p:txBody>
      </p:sp>
      <p:sp>
        <p:nvSpPr>
          <p:cNvPr id="6" name="Slide Number Placeholder 5"/>
          <p:cNvSpPr>
            <a:spLocks noGrp="1"/>
          </p:cNvSpPr>
          <p:nvPr>
            <p:ph type="sldNum" sz="quarter" idx="12"/>
          </p:nvPr>
        </p:nvSpPr>
        <p:spPr/>
        <p:txBody>
          <a:bodyPr/>
          <a:lstStyle/>
          <a:p>
            <a:fld id="{57E6AB8A-E9EF-4F83-AD48-00FF4A9A91B1}"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p:spPr>
        <p:txBody>
          <a:bodyPr/>
          <a:lstStyle>
            <a:lvl1pPr>
              <a:defRPr/>
            </a:lvl1pPr>
          </a:lstStyle>
          <a:p>
            <a:fld id="{C6735AEE-B899-4215-8A64-679D857F0819}" type="datetime1">
              <a:rPr lang="zh-CN" altLang="en-US"/>
            </a:fld>
            <a:endParaRPr lang="zh-CN" altLang="en-US" sz="1800">
              <a:solidFill>
                <a:schemeClr val="tx1"/>
              </a:solidFill>
              <a:ea typeface="+mn-ea"/>
            </a:endParaRPr>
          </a:p>
        </p:txBody>
      </p:sp>
      <p:sp>
        <p:nvSpPr>
          <p:cNvPr id="4" name="页脚占位符 3"/>
          <p:cNvSpPr>
            <a:spLocks noGrp="1"/>
          </p:cNvSpPr>
          <p:nvPr>
            <p:ph type="ftr" sz="quarter" idx="11"/>
          </p:nvPr>
        </p:nvSpPr>
        <p:spPr>
          <a:xfrm>
            <a:off x="4165600" y="6356351"/>
            <a:ext cx="3860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737600" y="6356351"/>
            <a:ext cx="2844800" cy="365125"/>
          </a:xfrm>
        </p:spPr>
        <p:txBody>
          <a:bodyPr/>
          <a:lstStyle>
            <a:lvl1pPr>
              <a:defRPr/>
            </a:lvl1pPr>
          </a:lstStyle>
          <a:p>
            <a:fld id="{CE13E17E-2AEF-4642-BAF2-92C48F94A8C7}" type="slidenum">
              <a:rPr lang="zh-CN" altLang="en-US"/>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5" name="Footer Placeholder 4"/>
          <p:cNvSpPr>
            <a:spLocks noGrp="1"/>
          </p:cNvSpPr>
          <p:nvPr>
            <p:ph type="ftr" sz="quarter" idx="11"/>
          </p:nvPr>
        </p:nvSpPr>
        <p:spPr/>
        <p:txBody>
          <a:bodyPr/>
          <a:lstStyle/>
          <a:p>
            <a:endParaRPr lang="zh-CN" altLang="zh-CN"/>
          </a:p>
        </p:txBody>
      </p:sp>
      <p:sp>
        <p:nvSpPr>
          <p:cNvPr id="6" name="Slide Number Placeholder 5"/>
          <p:cNvSpPr>
            <a:spLocks noGrp="1"/>
          </p:cNvSpPr>
          <p:nvPr>
            <p:ph type="sldNum" sz="quarter" idx="12"/>
          </p:nvPr>
        </p:nvSpPr>
        <p:spPr/>
        <p:txBody>
          <a:bodyPr/>
          <a:lstStyle/>
          <a:p>
            <a:fld id="{EFAB9565-25FA-47B0-BFB1-7231DCADA11F}"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5" name="Footer Placeholder 4"/>
          <p:cNvSpPr>
            <a:spLocks noGrp="1"/>
          </p:cNvSpPr>
          <p:nvPr>
            <p:ph type="ftr" sz="quarter" idx="11"/>
          </p:nvPr>
        </p:nvSpPr>
        <p:spPr/>
        <p:txBody>
          <a:bodyPr/>
          <a:lstStyle/>
          <a:p>
            <a:endParaRPr lang="zh-CN" altLang="zh-CN"/>
          </a:p>
        </p:txBody>
      </p:sp>
      <p:sp>
        <p:nvSpPr>
          <p:cNvPr id="6" name="Slide Number Placeholder 5"/>
          <p:cNvSpPr>
            <a:spLocks noGrp="1"/>
          </p:cNvSpPr>
          <p:nvPr>
            <p:ph type="sldNum" sz="quarter" idx="12"/>
          </p:nvPr>
        </p:nvSpPr>
        <p:spPr/>
        <p:txBody>
          <a:bodyPr/>
          <a:lstStyle/>
          <a:p>
            <a:fld id="{264EFBAD-2774-4C33-A571-30F1BB9282BF}"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6" name="Footer Placeholder 5"/>
          <p:cNvSpPr>
            <a:spLocks noGrp="1"/>
          </p:cNvSpPr>
          <p:nvPr>
            <p:ph type="ftr" sz="quarter" idx="11"/>
          </p:nvPr>
        </p:nvSpPr>
        <p:spPr/>
        <p:txBody>
          <a:bodyPr/>
          <a:lstStyle/>
          <a:p>
            <a:endParaRPr lang="zh-CN" altLang="zh-CN"/>
          </a:p>
        </p:txBody>
      </p:sp>
      <p:sp>
        <p:nvSpPr>
          <p:cNvPr id="7" name="Slide Number Placeholder 6"/>
          <p:cNvSpPr>
            <a:spLocks noGrp="1"/>
          </p:cNvSpPr>
          <p:nvPr>
            <p:ph type="sldNum" sz="quarter" idx="12"/>
          </p:nvPr>
        </p:nvSpPr>
        <p:spPr/>
        <p:txBody>
          <a:bodyPr/>
          <a:lstStyle/>
          <a:p>
            <a:fld id="{52F66162-94DC-4D99-9912-5ABDB51894C6}"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8" name="Footer Placeholder 7"/>
          <p:cNvSpPr>
            <a:spLocks noGrp="1"/>
          </p:cNvSpPr>
          <p:nvPr>
            <p:ph type="ftr" sz="quarter" idx="11"/>
          </p:nvPr>
        </p:nvSpPr>
        <p:spPr/>
        <p:txBody>
          <a:bodyPr/>
          <a:lstStyle/>
          <a:p>
            <a:endParaRPr lang="zh-CN" altLang="zh-CN"/>
          </a:p>
        </p:txBody>
      </p:sp>
      <p:sp>
        <p:nvSpPr>
          <p:cNvPr id="9" name="Slide Number Placeholder 8"/>
          <p:cNvSpPr>
            <a:spLocks noGrp="1"/>
          </p:cNvSpPr>
          <p:nvPr>
            <p:ph type="sldNum" sz="quarter" idx="12"/>
          </p:nvPr>
        </p:nvSpPr>
        <p:spPr/>
        <p:txBody>
          <a:bodyPr/>
          <a:lstStyle/>
          <a:p>
            <a:fld id="{CA6FE57E-0B4B-49AB-B850-E2493966E063}"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4" name="Footer Placeholder 3"/>
          <p:cNvSpPr>
            <a:spLocks noGrp="1"/>
          </p:cNvSpPr>
          <p:nvPr>
            <p:ph type="ftr" sz="quarter" idx="11"/>
          </p:nvPr>
        </p:nvSpPr>
        <p:spPr/>
        <p:txBody>
          <a:bodyPr/>
          <a:lstStyle/>
          <a:p>
            <a:endParaRPr lang="zh-CN" altLang="zh-CN"/>
          </a:p>
        </p:txBody>
      </p:sp>
      <p:sp>
        <p:nvSpPr>
          <p:cNvPr id="5" name="Slide Number Placeholder 4"/>
          <p:cNvSpPr>
            <a:spLocks noGrp="1"/>
          </p:cNvSpPr>
          <p:nvPr>
            <p:ph type="sldNum" sz="quarter" idx="12"/>
          </p:nvPr>
        </p:nvSpPr>
        <p:spPr/>
        <p:txBody>
          <a:bodyPr/>
          <a:lstStyle/>
          <a:p>
            <a:fld id="{A4AD8676-DBD5-44B7-A479-42A16771731F}"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3" name="Footer Placeholder 2"/>
          <p:cNvSpPr>
            <a:spLocks noGrp="1"/>
          </p:cNvSpPr>
          <p:nvPr>
            <p:ph type="ftr" sz="quarter" idx="11"/>
          </p:nvPr>
        </p:nvSpPr>
        <p:spPr/>
        <p:txBody>
          <a:bodyPr/>
          <a:lstStyle/>
          <a:p>
            <a:endParaRPr lang="zh-CN" altLang="zh-CN"/>
          </a:p>
        </p:txBody>
      </p:sp>
      <p:sp>
        <p:nvSpPr>
          <p:cNvPr id="4" name="Slide Number Placeholder 3"/>
          <p:cNvSpPr>
            <a:spLocks noGrp="1"/>
          </p:cNvSpPr>
          <p:nvPr>
            <p:ph type="sldNum" sz="quarter" idx="12"/>
          </p:nvPr>
        </p:nvSpPr>
        <p:spPr/>
        <p:txBody>
          <a:bodyPr/>
          <a:lstStyle/>
          <a:p>
            <a:fld id="{37BF5A68-721B-4A89-AB80-7E82E903A6C4}"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6" name="Footer Placeholder 5"/>
          <p:cNvSpPr>
            <a:spLocks noGrp="1"/>
          </p:cNvSpPr>
          <p:nvPr>
            <p:ph type="ftr" sz="quarter" idx="11"/>
          </p:nvPr>
        </p:nvSpPr>
        <p:spPr/>
        <p:txBody>
          <a:bodyPr/>
          <a:lstStyle/>
          <a:p>
            <a:endParaRPr lang="zh-CN" altLang="zh-CN"/>
          </a:p>
        </p:txBody>
      </p:sp>
      <p:sp>
        <p:nvSpPr>
          <p:cNvPr id="7" name="Slide Number Placeholder 6"/>
          <p:cNvSpPr>
            <a:spLocks noGrp="1"/>
          </p:cNvSpPr>
          <p:nvPr>
            <p:ph type="sldNum" sz="quarter" idx="12"/>
          </p:nvPr>
        </p:nvSpPr>
        <p:spPr/>
        <p:txBody>
          <a:bodyPr/>
          <a:lstStyle/>
          <a:p>
            <a:fld id="{843A40F2-5748-40FD-A6D1-727D23CB1A8C}"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4"/>
          <p:cNvSpPr>
            <a:spLocks noGrp="1"/>
          </p:cNvSpPr>
          <p:nvPr>
            <p:ph type="dt" sz="half" idx="10"/>
          </p:nvPr>
        </p:nvSpPr>
        <p:spPr/>
        <p:txBody>
          <a:bodyPr/>
          <a:lstStyle/>
          <a:p>
            <a:fld id="{C6735AEE-B899-4215-8A64-679D857F0819}" type="datetime1">
              <a:rPr lang="zh-CN" altLang="en-US" smtClean="0"/>
            </a:fld>
            <a:endParaRPr lang="zh-CN" altLang="en-US" sz="1800">
              <a:solidFill>
                <a:schemeClr val="tx1"/>
              </a:solidFill>
              <a:ea typeface="+mn-ea"/>
            </a:endParaRPr>
          </a:p>
        </p:txBody>
      </p:sp>
      <p:sp>
        <p:nvSpPr>
          <p:cNvPr id="6" name="Footer Placeholder 5"/>
          <p:cNvSpPr>
            <a:spLocks noGrp="1"/>
          </p:cNvSpPr>
          <p:nvPr>
            <p:ph type="ftr" sz="quarter" idx="11"/>
          </p:nvPr>
        </p:nvSpPr>
        <p:spPr/>
        <p:txBody>
          <a:bodyPr/>
          <a:lstStyle/>
          <a:p>
            <a:endParaRPr lang="zh-CN" altLang="zh-CN"/>
          </a:p>
        </p:txBody>
      </p:sp>
      <p:sp>
        <p:nvSpPr>
          <p:cNvPr id="7" name="Slide Number Placeholder 6"/>
          <p:cNvSpPr>
            <a:spLocks noGrp="1"/>
          </p:cNvSpPr>
          <p:nvPr>
            <p:ph type="sldNum" sz="quarter" idx="12"/>
          </p:nvPr>
        </p:nvSpPr>
        <p:spPr/>
        <p:txBody>
          <a:bodyPr/>
          <a:lstStyle/>
          <a:p>
            <a:fld id="{2B2ECD6D-ED88-4C22-904D-DAED500C47ED}" type="slidenum">
              <a:rPr lang="zh-CN" altLang="en-US" smtClean="0"/>
            </a:fld>
            <a:endParaRPr lang="zh-CN" altLang="en-US" sz="1800">
              <a:solidFill>
                <a:schemeClr val="tx1"/>
              </a:solidFill>
              <a:ea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735AEE-B899-4215-8A64-679D857F0819}" type="datetime1">
              <a:rPr lang="zh-CN" altLang="en-US" smtClean="0"/>
            </a:fld>
            <a:endParaRPr lang="zh-CN" altLang="en-US" sz="1800">
              <a:solidFill>
                <a:schemeClr val="tx1"/>
              </a:solidFill>
              <a:ea typeface="+mn-ea"/>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90355-23C6-41A5-9F3E-A6EE5CE619F7}" type="slidenum">
              <a:rPr lang="zh-CN" altLang="en-US" smtClean="0"/>
            </a:fld>
            <a:endParaRPr lang="zh-CN" altLang="en-US" sz="1800">
              <a:solidFill>
                <a:schemeClr val="tx1"/>
              </a:solidFill>
              <a:ea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2.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13.jpe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3.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image" Target="../media/image4.jpe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image" Target="../media/image4.jpe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2.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p:nvSpPr>
        <p:spPr>
          <a:xfrm>
            <a:off x="0" y="1716324"/>
            <a:ext cx="12192000" cy="3424358"/>
          </a:xfrm>
          <a:prstGeom prst="rect">
            <a:avLst/>
          </a:prstGeom>
          <a:solidFill>
            <a:srgbClr val="1C2B0B">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4"/>
          <p:cNvSpPr>
            <a:spLocks noChangeArrowheads="1"/>
          </p:cNvSpPr>
          <p:nvPr/>
        </p:nvSpPr>
        <p:spPr bwMode="auto">
          <a:xfrm>
            <a:off x="162811" y="2459284"/>
            <a:ext cx="11866880"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《济南市房屋建筑和市政基础设施工程建设项目</a:t>
            </a:r>
            <a:endParaRPr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招标代理机构及项目负责人信用评价管理暂行规定》</a:t>
            </a:r>
            <a:endParaRPr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政策解读</a:t>
            </a:r>
            <a:endParaRPr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370330" y="19685"/>
            <a:ext cx="9326880" cy="6345555"/>
            <a:chOff x="2958" y="47"/>
            <a:chExt cx="14688" cy="9993"/>
          </a:xfrm>
        </p:grpSpPr>
        <p:sp>
          <p:nvSpPr>
            <p:cNvPr id="2" name="矩形 1"/>
            <p:cNvSpPr/>
            <p:nvPr/>
          </p:nvSpPr>
          <p:spPr>
            <a:xfrm>
              <a:off x="4759" y="47"/>
              <a:ext cx="11086" cy="9993"/>
            </a:xfrm>
            <a:prstGeom prst="rect">
              <a:avLst/>
            </a:prstGeom>
            <a:solidFill>
              <a:srgbClr val="1C2B0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9035" y="2140"/>
              <a:ext cx="2533" cy="2275"/>
              <a:chOff x="5151753" y="1412077"/>
              <a:chExt cx="2828456" cy="2540001"/>
            </a:xfrm>
            <a:solidFill>
              <a:srgbClr val="8EB401"/>
            </a:solidFill>
            <a:effectLst>
              <a:outerShdw blurRad="50800" dist="38100" dir="5400000" algn="t" rotWithShape="0">
                <a:prstClr val="black">
                  <a:alpha val="40000"/>
                </a:prstClr>
              </a:outerShdw>
            </a:effectLst>
          </p:grpSpPr>
          <p:sp>
            <p:nvSpPr>
              <p:cNvPr id="24" name="任意多边形 3"/>
              <p:cNvSpPr/>
              <p:nvPr/>
            </p:nvSpPr>
            <p:spPr>
              <a:xfrm>
                <a:off x="5151753" y="1412077"/>
                <a:ext cx="2828456" cy="254000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1C2B0B"/>
              </a:solidFill>
              <a:ln w="571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文本框 24"/>
              <p:cNvSpPr txBox="1"/>
              <p:nvPr/>
            </p:nvSpPr>
            <p:spPr>
              <a:xfrm>
                <a:off x="5588374" y="1790344"/>
                <a:ext cx="1974224" cy="1784141"/>
              </a:xfrm>
              <a:prstGeom prst="rect">
                <a:avLst/>
              </a:prstGeom>
              <a:noFill/>
            </p:spPr>
            <p:txBody>
              <a:bodyPr wrap="none" rtlCol="0">
                <a:spAutoFit/>
              </a:bodyPr>
              <a:lstStyle/>
              <a:p>
                <a:r>
                  <a:rPr lang="en-US" altLang="zh-CN"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r>
                  <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a:t>
                </a:r>
                <a:endPar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5800635" y="3197865"/>
                <a:ext cx="544831" cy="539249"/>
              </a:xfrm>
              <a:prstGeom prst="rect">
                <a:avLst/>
              </a:prstGeom>
              <a:noFill/>
            </p:spPr>
            <p:txBody>
              <a:bodyPr wrap="none" rtlCol="0">
                <a:spAutoFit/>
              </a:bodyPr>
              <a:lstStyle/>
              <a:p>
                <a:pPr algn="ct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Segoe UI Semilight" panose="020B0402040204020203" pitchFamily="34" charset="0"/>
                </a:endParaRPr>
              </a:p>
            </p:txBody>
          </p:sp>
        </p:grpSp>
        <p:sp>
          <p:nvSpPr>
            <p:cNvPr id="27" name="文本框 26"/>
            <p:cNvSpPr txBox="1"/>
            <p:nvPr/>
          </p:nvSpPr>
          <p:spPr>
            <a:xfrm>
              <a:off x="2958" y="4941"/>
              <a:ext cx="14688" cy="3633"/>
            </a:xfrm>
            <a:prstGeom prst="rect">
              <a:avLst/>
            </a:prstGeom>
            <a:noFill/>
            <a:effectLst/>
          </p:spPr>
          <p:txBody>
            <a:bodyPr wrap="none" rtlCol="0">
              <a:spAutoFit/>
            </a:bodyPr>
            <a:lstStyle/>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对招标代理机构及项目负责人</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（以下简称招标代理）</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进行信用评价的实施主体是什么？</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2" name="图片占位符 12" descr="C:\Users\Administrator\Desktop\ppt模板\ppt图片\QQ图片20180625151654.jpgQQ图片20180625151654"/>
          <p:cNvPicPr>
            <a:picLocks noChangeAspect="1"/>
          </p:cNvPicPr>
          <p:nvPr/>
        </p:nvPicPr>
        <p:blipFill>
          <a:blip r:embed="rId2"/>
          <a:srcRect/>
          <a:stretch>
            <a:fillRect/>
          </a:stretch>
        </p:blipFill>
        <p:spPr>
          <a:xfrm>
            <a:off x="5081962" y="3050886"/>
            <a:ext cx="2470785" cy="3294505"/>
          </a:xfrm>
          <a:prstGeom prst="rect">
            <a:avLst/>
          </a:prstGeom>
          <a:ln>
            <a:solidFill>
              <a:srgbClr val="1C2B0B"/>
            </a:solidFill>
          </a:ln>
        </p:spPr>
      </p:pic>
      <p:sp>
        <p:nvSpPr>
          <p:cNvPr id="2" name="文本框 1"/>
          <p:cNvSpPr txBox="1"/>
          <p:nvPr/>
        </p:nvSpPr>
        <p:spPr>
          <a:xfrm>
            <a:off x="620395" y="800100"/>
            <a:ext cx="11259185" cy="1814830"/>
          </a:xfrm>
          <a:prstGeom prst="rect">
            <a:avLst/>
          </a:prstGeom>
          <a:noFill/>
        </p:spPr>
        <p:txBody>
          <a:bodyPr wrap="square" rtlCol="0">
            <a:spAutoFit/>
          </a:bodyPr>
          <a:p>
            <a:pPr algn="l">
              <a:lnSpc>
                <a:spcPct val="200000"/>
              </a:lnSpc>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cs typeface="+mn-ea"/>
              </a:rPr>
              <a:t>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rPr>
              <a:t>市城乡建设行政主管部门负责我市行政区域内工程建设项目招标代理信用评价管理工作，并委托行业协会开展相关工作。</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a:p>
            <a:pPr algn="l">
              <a:lnSpc>
                <a:spcPct val="200000"/>
              </a:lnSpc>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rPr>
              <a:t>各区县建设行政主管部门根据各自的职责，配合做好工程建设项目招标代理信用评价管理工作。</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56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835150" y="220345"/>
            <a:ext cx="9326880" cy="6345555"/>
            <a:chOff x="2958" y="47"/>
            <a:chExt cx="14688" cy="9993"/>
          </a:xfrm>
        </p:grpSpPr>
        <p:sp>
          <p:nvSpPr>
            <p:cNvPr id="2" name="矩形 1"/>
            <p:cNvSpPr/>
            <p:nvPr/>
          </p:nvSpPr>
          <p:spPr>
            <a:xfrm>
              <a:off x="4759" y="47"/>
              <a:ext cx="11086" cy="9993"/>
            </a:xfrm>
            <a:prstGeom prst="rect">
              <a:avLst/>
            </a:prstGeom>
            <a:solidFill>
              <a:srgbClr val="1C2B0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9035" y="2140"/>
              <a:ext cx="2533" cy="2275"/>
              <a:chOff x="5151753" y="1412077"/>
              <a:chExt cx="2828456" cy="2540001"/>
            </a:xfrm>
            <a:solidFill>
              <a:srgbClr val="8EB401"/>
            </a:solidFill>
            <a:effectLst>
              <a:outerShdw blurRad="50800" dist="38100" dir="5400000" algn="t" rotWithShape="0">
                <a:prstClr val="black">
                  <a:alpha val="40000"/>
                </a:prstClr>
              </a:outerShdw>
            </a:effectLst>
          </p:grpSpPr>
          <p:sp>
            <p:nvSpPr>
              <p:cNvPr id="24" name="任意多边形 3"/>
              <p:cNvSpPr/>
              <p:nvPr/>
            </p:nvSpPr>
            <p:spPr>
              <a:xfrm>
                <a:off x="5151753" y="1412077"/>
                <a:ext cx="2828456" cy="254000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1C2B0B"/>
              </a:solidFill>
              <a:ln w="571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文本框 24"/>
              <p:cNvSpPr txBox="1"/>
              <p:nvPr/>
            </p:nvSpPr>
            <p:spPr>
              <a:xfrm>
                <a:off x="5588374" y="1790344"/>
                <a:ext cx="1974224" cy="1784141"/>
              </a:xfrm>
              <a:prstGeom prst="rect">
                <a:avLst/>
              </a:prstGeom>
              <a:noFill/>
            </p:spPr>
            <p:txBody>
              <a:bodyPr wrap="none" rtlCol="0">
                <a:spAutoFit/>
              </a:bodyPr>
              <a:lstStyle/>
              <a:p>
                <a:r>
                  <a:rPr lang="en-US" altLang="zh-CN"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r>
                  <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4</a:t>
                </a:r>
                <a:endPar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5800635" y="3197865"/>
                <a:ext cx="544831" cy="539249"/>
              </a:xfrm>
              <a:prstGeom prst="rect">
                <a:avLst/>
              </a:prstGeom>
              <a:noFill/>
            </p:spPr>
            <p:txBody>
              <a:bodyPr wrap="none" rtlCol="0">
                <a:spAutoFit/>
              </a:bodyPr>
              <a:lstStyle/>
              <a:p>
                <a:pPr algn="ct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Segoe UI Semilight" panose="020B0402040204020203" pitchFamily="34" charset="0"/>
                </a:endParaRPr>
              </a:p>
            </p:txBody>
          </p:sp>
        </p:grpSp>
        <p:sp>
          <p:nvSpPr>
            <p:cNvPr id="27" name="文本框 26"/>
            <p:cNvSpPr txBox="1"/>
            <p:nvPr/>
          </p:nvSpPr>
          <p:spPr>
            <a:xfrm>
              <a:off x="2958" y="4941"/>
              <a:ext cx="14688" cy="1307"/>
            </a:xfrm>
            <a:prstGeom prst="rect">
              <a:avLst/>
            </a:prstGeom>
            <a:noFill/>
            <a:effectLst/>
          </p:spPr>
          <p:txBody>
            <a:bodyPr wrap="none" rtlCol="0">
              <a:spAutoFit/>
            </a:bodyPr>
            <a:lstStyle/>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招标代理信用评价等级如何设定？</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631825" y="1868170"/>
            <a:ext cx="11259185" cy="2368550"/>
          </a:xfrm>
          <a:prstGeom prst="rect">
            <a:avLst/>
          </a:prstGeom>
          <a:noFill/>
        </p:spPr>
        <p:txBody>
          <a:bodyPr wrap="square" rtlCol="0">
            <a:spAutoFit/>
          </a:bodyPr>
          <a:p>
            <a:pPr algn="l">
              <a:lnSpc>
                <a:spcPct val="200000"/>
              </a:lnSpc>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cs typeface="+mn-ea"/>
              </a:rPr>
              <a:t>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rPr>
              <a:t>招标代理信用评价等级分为AAA、AA、 A和B四个等级。具体等级划分如下：AAA级，信用评价得分85分（含85分）以上（计算结果保留两位小数,下同）的招标代理；AA级，信用评价得分70分至85分（含70分，不含85分）之间的招标代理；A级，信用评价得分60分至70分（含60分，不含70分）之间的招标代理；B级，信用评价得分60分（不含60分）以下的招标代理。</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513965" y="19685"/>
            <a:ext cx="7039610" cy="6345555"/>
            <a:chOff x="4759" y="47"/>
            <a:chExt cx="11086" cy="9993"/>
          </a:xfrm>
        </p:grpSpPr>
        <p:sp>
          <p:nvSpPr>
            <p:cNvPr id="2" name="矩形 1"/>
            <p:cNvSpPr/>
            <p:nvPr/>
          </p:nvSpPr>
          <p:spPr>
            <a:xfrm>
              <a:off x="4759" y="47"/>
              <a:ext cx="11086" cy="9993"/>
            </a:xfrm>
            <a:prstGeom prst="rect">
              <a:avLst/>
            </a:prstGeom>
            <a:solidFill>
              <a:srgbClr val="1C2B0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9035" y="2140"/>
              <a:ext cx="2533" cy="2275"/>
              <a:chOff x="5151753" y="1412077"/>
              <a:chExt cx="2828456" cy="2540001"/>
            </a:xfrm>
            <a:solidFill>
              <a:srgbClr val="8EB401"/>
            </a:solidFill>
            <a:effectLst>
              <a:outerShdw blurRad="50800" dist="38100" dir="5400000" algn="t" rotWithShape="0">
                <a:prstClr val="black">
                  <a:alpha val="40000"/>
                </a:prstClr>
              </a:outerShdw>
            </a:effectLst>
          </p:grpSpPr>
          <p:sp>
            <p:nvSpPr>
              <p:cNvPr id="24" name="任意多边形 3"/>
              <p:cNvSpPr/>
              <p:nvPr/>
            </p:nvSpPr>
            <p:spPr>
              <a:xfrm>
                <a:off x="5151753" y="1412077"/>
                <a:ext cx="2828456" cy="254000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1C2B0B"/>
              </a:solidFill>
              <a:ln w="571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文本框 24"/>
              <p:cNvSpPr txBox="1"/>
              <p:nvPr/>
            </p:nvSpPr>
            <p:spPr>
              <a:xfrm>
                <a:off x="5588374" y="1790344"/>
                <a:ext cx="1974224" cy="1784141"/>
              </a:xfrm>
              <a:prstGeom prst="rect">
                <a:avLst/>
              </a:prstGeom>
              <a:noFill/>
            </p:spPr>
            <p:txBody>
              <a:bodyPr wrap="none" rtlCol="0">
                <a:spAutoFit/>
              </a:bodyPr>
              <a:lstStyle/>
              <a:p>
                <a:r>
                  <a:rPr lang="en-US" altLang="zh-CN"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r>
                  <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5</a:t>
                </a:r>
                <a:endPar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5800635" y="3197865"/>
                <a:ext cx="544831" cy="539249"/>
              </a:xfrm>
              <a:prstGeom prst="rect">
                <a:avLst/>
              </a:prstGeom>
              <a:noFill/>
            </p:spPr>
            <p:txBody>
              <a:bodyPr wrap="none" rtlCol="0">
                <a:spAutoFit/>
              </a:bodyPr>
              <a:lstStyle/>
              <a:p>
                <a:pPr algn="ct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Segoe UI Semilight" panose="020B0402040204020203" pitchFamily="34" charset="0"/>
                </a:endParaRPr>
              </a:p>
            </p:txBody>
          </p:sp>
        </p:grpSp>
        <p:sp>
          <p:nvSpPr>
            <p:cNvPr id="27" name="文本框 26"/>
            <p:cNvSpPr txBox="1"/>
            <p:nvPr/>
          </p:nvSpPr>
          <p:spPr>
            <a:xfrm>
              <a:off x="6318" y="4941"/>
              <a:ext cx="7968" cy="2470"/>
            </a:xfrm>
            <a:prstGeom prst="rect">
              <a:avLst/>
            </a:prstGeom>
            <a:noFill/>
            <a:effectLst/>
          </p:spPr>
          <p:txBody>
            <a:bodyPr wrap="none" rtlCol="0">
              <a:spAutoFit/>
            </a:bodyPr>
            <a:lstStyle/>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招标代理信用评价</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评分标准是什么？</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98145" y="521970"/>
            <a:ext cx="11259185" cy="5139055"/>
          </a:xfrm>
          <a:prstGeom prst="rect">
            <a:avLst/>
          </a:prstGeom>
          <a:noFill/>
        </p:spPr>
        <p:txBody>
          <a:bodyPr wrap="square" rtlCol="0">
            <a:spAutoFit/>
          </a:bodyPr>
          <a:p>
            <a:pPr algn="l">
              <a:lnSpc>
                <a:spcPct val="200000"/>
              </a:lnSpc>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cs typeface="+mn-ea"/>
              </a:rPr>
              <a:t>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rPr>
              <a:t>按照《济南市房屋建筑和市政基础设施工程建设项目招标代理信用评价标准》（详见附件一、二），招标代理机构及项目负责人信用评价实行百分制。招标代理机构信用评价得分=基本信息指标得分（占总权重40%）+市场行为累积得分（占总权重60%），其中，市场行为累积得分=基础分+优良行为累积加分（占市场行为权重50%）-不良行为累积扣分（其中，市场行为累积得分满分100分，基础分值50分）。招标代理机构若积极开展党建工作或积极承担社会责任，参与扶贫、助困等社会公益活动，将获得额外附件分；项目负责人信用评价得分=基本信息指标得分（占总权重30%）+市场行为累积得分（占总权重70%），其中，市场行为累积得分=基础分+优良行为累积加分（占市场行为权重50%）-不良行为累积扣分（其中，市场行为累积得分满分100分，基础分值50分）。</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a:p>
            <a:pPr algn="l">
              <a:lnSpc>
                <a:spcPct val="200000"/>
              </a:lnSpc>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rPr>
              <a:t>招标代理若违反任意一项信用评价为B级的指标，其信用评价结果将直接被确定为B级</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675130" y="19685"/>
            <a:ext cx="8717280" cy="6345555"/>
            <a:chOff x="3438" y="47"/>
            <a:chExt cx="13728" cy="9993"/>
          </a:xfrm>
        </p:grpSpPr>
        <p:sp>
          <p:nvSpPr>
            <p:cNvPr id="2" name="矩形 1"/>
            <p:cNvSpPr/>
            <p:nvPr/>
          </p:nvSpPr>
          <p:spPr>
            <a:xfrm>
              <a:off x="4759" y="47"/>
              <a:ext cx="11086" cy="9993"/>
            </a:xfrm>
            <a:prstGeom prst="rect">
              <a:avLst/>
            </a:prstGeom>
            <a:solidFill>
              <a:srgbClr val="1C2B0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9035" y="2140"/>
              <a:ext cx="2533" cy="2275"/>
              <a:chOff x="5151753" y="1412077"/>
              <a:chExt cx="2828456" cy="2540001"/>
            </a:xfrm>
            <a:solidFill>
              <a:srgbClr val="8EB401"/>
            </a:solidFill>
            <a:effectLst>
              <a:outerShdw blurRad="50800" dist="38100" dir="5400000" algn="t" rotWithShape="0">
                <a:prstClr val="black">
                  <a:alpha val="40000"/>
                </a:prstClr>
              </a:outerShdw>
            </a:effectLst>
          </p:grpSpPr>
          <p:sp>
            <p:nvSpPr>
              <p:cNvPr id="24" name="任意多边形 3"/>
              <p:cNvSpPr/>
              <p:nvPr/>
            </p:nvSpPr>
            <p:spPr>
              <a:xfrm>
                <a:off x="5151753" y="1412077"/>
                <a:ext cx="2828456" cy="254000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1C2B0B"/>
              </a:solidFill>
              <a:ln w="571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文本框 24"/>
              <p:cNvSpPr txBox="1"/>
              <p:nvPr/>
            </p:nvSpPr>
            <p:spPr>
              <a:xfrm>
                <a:off x="5588374" y="1790344"/>
                <a:ext cx="1974224" cy="1784141"/>
              </a:xfrm>
              <a:prstGeom prst="rect">
                <a:avLst/>
              </a:prstGeom>
              <a:noFill/>
            </p:spPr>
            <p:txBody>
              <a:bodyPr wrap="none" rtlCol="0">
                <a:spAutoFit/>
              </a:bodyPr>
              <a:lstStyle/>
              <a:p>
                <a:r>
                  <a:rPr lang="en-US" altLang="zh-CN"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r>
                  <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6</a:t>
                </a:r>
                <a:endPar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5800635" y="3197865"/>
                <a:ext cx="544831" cy="539249"/>
              </a:xfrm>
              <a:prstGeom prst="rect">
                <a:avLst/>
              </a:prstGeom>
              <a:noFill/>
            </p:spPr>
            <p:txBody>
              <a:bodyPr wrap="none" rtlCol="0">
                <a:spAutoFit/>
              </a:bodyPr>
              <a:lstStyle/>
              <a:p>
                <a:pPr algn="ct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Segoe UI Semilight" panose="020B0402040204020203" pitchFamily="34" charset="0"/>
                </a:endParaRPr>
              </a:p>
            </p:txBody>
          </p:sp>
        </p:grpSp>
        <p:sp>
          <p:nvSpPr>
            <p:cNvPr id="27" name="文本框 26"/>
            <p:cNvSpPr txBox="1"/>
            <p:nvPr/>
          </p:nvSpPr>
          <p:spPr>
            <a:xfrm>
              <a:off x="3438" y="4941"/>
              <a:ext cx="13728" cy="2470"/>
            </a:xfrm>
            <a:prstGeom prst="rect">
              <a:avLst/>
            </a:prstGeom>
            <a:noFill/>
            <a:effectLst/>
          </p:spPr>
          <p:txBody>
            <a:bodyPr wrap="none" rtlCol="0">
              <a:spAutoFit/>
            </a:bodyPr>
            <a:lstStyle/>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招标代理信用评价程序是什么？</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结果如何进行动态调整？</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87350" y="121285"/>
            <a:ext cx="11259185" cy="6800850"/>
          </a:xfrm>
          <a:prstGeom prst="rect">
            <a:avLst/>
          </a:prstGeom>
          <a:noFill/>
        </p:spPr>
        <p:txBody>
          <a:bodyPr wrap="square" rtlCol="0">
            <a:spAutoFit/>
          </a:bodyPr>
          <a:p>
            <a:pPr algn="l">
              <a:lnSpc>
                <a:spcPct val="200000"/>
              </a:lnSpc>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cs typeface="+mn-ea"/>
              </a:rPr>
              <a:t>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rPr>
              <a:t>招标代理评价程序包括申报、评审、公示、公告等。申请信用评价的招标代理登录济南市建筑市场信用信息管理平台完成评定的申报。行业协会依据评价标准对申请信用评价的招标代理信用等级进行审核、评定，并将评定结果报市城乡建设行政主管部门审定。信用等级评定结果将在济南市城乡建设委员会网站、济南市建设工程招标投标协会网公示和公告。</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a:p>
            <a:pPr algn="l">
              <a:lnSpc>
                <a:spcPct val="200000"/>
              </a:lnSpc>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rPr>
              <a:t>    招标代理市场行为将通过“一标一评”、“标后评估”实现动态考核，信用评价等级及评价结果实行动态调整。市城乡建设行政主管部门每月20日前将上一月“一标一评”与“标后评估”及各区县建设行政主管部门对招标代理采集的信用信息录入管理平台，作为企业信用评价的调整依据。同时，招标代理初次申报信用评价或申请调整信用评价的，于每季度最后一个月20日前，在管理平台中完成评定材料的申报，次季度第一个月20日前，将调整结果在网上公示5日，无异议后，由市城乡建设行政主管部门录入管理平台。需要对不良信用等级评价指标得分进行调整的，于每月20日前调整，将调整结果在网上公示5日，无异议后，由市城乡建设行政主管部门录入管理平台。</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a:p>
            <a:pPr algn="l">
              <a:lnSpc>
                <a:spcPct val="200000"/>
              </a:lnSpc>
            </a:pP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370330" y="8890"/>
            <a:ext cx="9326880" cy="6345555"/>
            <a:chOff x="2958" y="30"/>
            <a:chExt cx="14688" cy="9993"/>
          </a:xfrm>
        </p:grpSpPr>
        <p:sp>
          <p:nvSpPr>
            <p:cNvPr id="2" name="矩形 1"/>
            <p:cNvSpPr/>
            <p:nvPr/>
          </p:nvSpPr>
          <p:spPr>
            <a:xfrm>
              <a:off x="4767" y="30"/>
              <a:ext cx="11086" cy="9993"/>
            </a:xfrm>
            <a:prstGeom prst="rect">
              <a:avLst/>
            </a:prstGeom>
            <a:solidFill>
              <a:srgbClr val="1C2B0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9035" y="2140"/>
              <a:ext cx="2533" cy="2275"/>
              <a:chOff x="5151753" y="1412077"/>
              <a:chExt cx="2828456" cy="2540001"/>
            </a:xfrm>
            <a:solidFill>
              <a:srgbClr val="8EB401"/>
            </a:solidFill>
            <a:effectLst>
              <a:outerShdw blurRad="50800" dist="38100" dir="5400000" algn="t" rotWithShape="0">
                <a:prstClr val="black">
                  <a:alpha val="40000"/>
                </a:prstClr>
              </a:outerShdw>
            </a:effectLst>
          </p:grpSpPr>
          <p:sp>
            <p:nvSpPr>
              <p:cNvPr id="24" name="任意多边形 3"/>
              <p:cNvSpPr/>
              <p:nvPr/>
            </p:nvSpPr>
            <p:spPr>
              <a:xfrm>
                <a:off x="5151753" y="1412077"/>
                <a:ext cx="2828456" cy="254000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1C2B0B"/>
              </a:solidFill>
              <a:ln w="571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文本框 24"/>
              <p:cNvSpPr txBox="1"/>
              <p:nvPr/>
            </p:nvSpPr>
            <p:spPr>
              <a:xfrm>
                <a:off x="5588374" y="1790344"/>
                <a:ext cx="1974224" cy="1784141"/>
              </a:xfrm>
              <a:prstGeom prst="rect">
                <a:avLst/>
              </a:prstGeom>
              <a:noFill/>
            </p:spPr>
            <p:txBody>
              <a:bodyPr wrap="none" rtlCol="0">
                <a:spAutoFit/>
              </a:bodyPr>
              <a:lstStyle/>
              <a:p>
                <a:r>
                  <a:rPr lang="en-US" altLang="zh-CN"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r>
                  <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7</a:t>
                </a:r>
                <a:endPar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5800635" y="3197865"/>
                <a:ext cx="544831" cy="539249"/>
              </a:xfrm>
              <a:prstGeom prst="rect">
                <a:avLst/>
              </a:prstGeom>
              <a:noFill/>
            </p:spPr>
            <p:txBody>
              <a:bodyPr wrap="none" rtlCol="0">
                <a:spAutoFit/>
              </a:bodyPr>
              <a:lstStyle/>
              <a:p>
                <a:pPr algn="ct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Segoe UI Semilight" panose="020B0402040204020203" pitchFamily="34" charset="0"/>
                </a:endParaRPr>
              </a:p>
            </p:txBody>
          </p:sp>
        </p:grpSp>
        <p:sp>
          <p:nvSpPr>
            <p:cNvPr id="27" name="文本框 26"/>
            <p:cNvSpPr txBox="1"/>
            <p:nvPr/>
          </p:nvSpPr>
          <p:spPr>
            <a:xfrm>
              <a:off x="2958" y="4941"/>
              <a:ext cx="14688" cy="1307"/>
            </a:xfrm>
            <a:prstGeom prst="rect">
              <a:avLst/>
            </a:prstGeom>
            <a:noFill/>
            <a:effectLst/>
          </p:spPr>
          <p:txBody>
            <a:bodyPr wrap="none" rtlCol="0">
              <a:spAutoFit/>
            </a:bodyPr>
            <a:lstStyle/>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招标代理信用评价结果如何应用？</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98145" y="1122680"/>
            <a:ext cx="11259185" cy="3476625"/>
          </a:xfrm>
          <a:prstGeom prst="rect">
            <a:avLst/>
          </a:prstGeom>
          <a:noFill/>
        </p:spPr>
        <p:txBody>
          <a:bodyPr wrap="square" rtlCol="0">
            <a:spAutoFit/>
          </a:bodyPr>
          <a:p>
            <a:pPr algn="l">
              <a:lnSpc>
                <a:spcPct val="200000"/>
              </a:lnSpc>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cs typeface="+mn-ea"/>
              </a:rPr>
              <a:t>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rPr>
              <a:t>信用评价结果可作为招标人选择招标代理的依据，市城乡建设行政主管部门将根据评价结果，分类实行差异化推介。对于依法必须招投标且必须进入公共资源交易平台的项目，建议优先选用信用评价为AAA级、AA级的招标代理；对信用评价等级为AAA的招标代理采取优先评优评先等激励措施；对信用评价等级为AA的招标代理以扶持发展、加强服务为主，鼓励其做大做强；四是对信用评价等级为A的招标代理采取加大日常监管力度等约束措施；五是对信用评价等级为B的企业，提示招标人慎重选择，并作为“双随机、一公开”监管重点对象，加强事中、事后监管，同时，在评优评先时，相关部门或行业协会予以慎重选择。</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圆角矩形 1"/>
          <p:cNvSpPr/>
          <p:nvPr/>
        </p:nvSpPr>
        <p:spPr>
          <a:xfrm>
            <a:off x="1664335" y="528320"/>
            <a:ext cx="9140190" cy="6002020"/>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829451" y="630063"/>
            <a:ext cx="1741287" cy="1692828"/>
            <a:chOff x="4345444" y="2542859"/>
            <a:chExt cx="1810550" cy="1811205"/>
          </a:xfrm>
          <a:blipFill dpi="0" rotWithShape="1">
            <a:blip r:embed="rId2">
              <a:extLst>
                <a:ext uri="{28A0092B-C50C-407E-A947-70E740481C1C}">
                  <a14:useLocalDpi xmlns:a14="http://schemas.microsoft.com/office/drawing/2010/main" val="0"/>
                </a:ext>
              </a:extLst>
            </a:blip>
            <a:srcRect/>
            <a:stretch>
              <a:fillRect/>
            </a:stretch>
          </a:blipFill>
        </p:grpSpPr>
        <p:grpSp>
          <p:nvGrpSpPr>
            <p:cNvPr id="12" name="组合 11"/>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14" name="同心圆 87"/>
              <p:cNvSpPr/>
              <p:nvPr/>
            </p:nvSpPr>
            <p:spPr>
              <a:xfrm>
                <a:off x="1463339" y="1072758"/>
                <a:ext cx="1546058" cy="1546058"/>
              </a:xfrm>
              <a:prstGeom prst="donut">
                <a:avLst>
                  <a:gd name="adj" fmla="val 4879"/>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5" name="椭圆 14"/>
              <p:cNvSpPr/>
              <p:nvPr/>
            </p:nvSpPr>
            <p:spPr>
              <a:xfrm>
                <a:off x="1484232" y="1093651"/>
                <a:ext cx="1504274" cy="1504273"/>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cs typeface="+mn-ea"/>
                  <a:sym typeface="+mn-lt"/>
                </a:endParaRPr>
              </a:p>
            </p:txBody>
          </p:sp>
        </p:grpSp>
        <p:sp>
          <p:nvSpPr>
            <p:cNvPr id="13" name="椭圆 12"/>
            <p:cNvSpPr/>
            <p:nvPr/>
          </p:nvSpPr>
          <p:spPr>
            <a:xfrm>
              <a:off x="4565570" y="2763062"/>
              <a:ext cx="1370298" cy="1370793"/>
            </a:xfrm>
            <a:prstGeom prst="ellipse">
              <a:avLst/>
            </a:prstGeom>
            <a:solidFill>
              <a:srgbClr val="1C2B0B"/>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16" name="组合 15"/>
          <p:cNvGrpSpPr/>
          <p:nvPr/>
        </p:nvGrpSpPr>
        <p:grpSpPr>
          <a:xfrm>
            <a:off x="1220323" y="1095688"/>
            <a:ext cx="1287708" cy="768337"/>
            <a:chOff x="6369066" y="979195"/>
            <a:chExt cx="965907" cy="576119"/>
          </a:xfrm>
        </p:grpSpPr>
        <p:sp>
          <p:nvSpPr>
            <p:cNvPr id="17" name="TextBox 90"/>
            <p:cNvSpPr txBox="1"/>
            <p:nvPr/>
          </p:nvSpPr>
          <p:spPr>
            <a:xfrm>
              <a:off x="6369066" y="979195"/>
              <a:ext cx="950693" cy="391387"/>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cs typeface="+mn-ea"/>
                  <a:sym typeface="+mn-lt"/>
                </a:rPr>
                <a:t>背 景</a:t>
              </a:r>
              <a:endParaRPr lang="zh-CN" altLang="en-US" sz="28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8" name="TextBox 91"/>
            <p:cNvSpPr txBox="1"/>
            <p:nvPr/>
          </p:nvSpPr>
          <p:spPr>
            <a:xfrm>
              <a:off x="6369066" y="1347613"/>
              <a:ext cx="965907" cy="207701"/>
            </a:xfrm>
            <a:prstGeom prst="rect">
              <a:avLst/>
            </a:prstGeom>
            <a:noFill/>
          </p:spPr>
          <p:txBody>
            <a:bodyPr wrap="square" rtlCol="0">
              <a:spAutoFit/>
            </a:bodyPr>
            <a:lstStyle/>
            <a:p>
              <a:r>
                <a:rPr lang="en-US" altLang="zh-CN" sz="1200" dirty="0">
                  <a:solidFill>
                    <a:schemeClr val="bg1"/>
                  </a:solidFill>
                  <a:latin typeface="微软雅黑" panose="020B0503020204020204" pitchFamily="34" charset="-122"/>
                  <a:ea typeface="微软雅黑" panose="020B0503020204020204" pitchFamily="34" charset="-122"/>
                  <a:cs typeface="+mn-ea"/>
                  <a:sym typeface="+mn-lt"/>
                </a:rPr>
                <a:t>FOREWORD</a:t>
              </a:r>
              <a:endParaRPr lang="zh-CN" altLang="en-US" sz="1200"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19" name="TextBox 102"/>
          <p:cNvSpPr txBox="1"/>
          <p:nvPr/>
        </p:nvSpPr>
        <p:spPr>
          <a:xfrm>
            <a:off x="2358998" y="629971"/>
            <a:ext cx="8017976" cy="5660390"/>
          </a:xfrm>
          <a:prstGeom prst="rect">
            <a:avLst/>
          </a:prstGeom>
          <a:noFill/>
        </p:spPr>
        <p:txBody>
          <a:bodyPr wrap="square" lIns="121917" tIns="60958" rIns="121917" bIns="60958">
            <a:spAutoFit/>
          </a:bodyPr>
          <a:lstStyle/>
          <a:p>
            <a:pPr algn="l">
              <a:lnSpc>
                <a:spcPct val="200000"/>
              </a:lnSpc>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  2017年12月，住建部发布《关于取消工程建设项目招标代理机构资格认定加强事中事后监管的通知》（建办市［2017］77 号）。招标代理资格认定的取消，既是放开招标代理行业准入门槛、提升市场竞争力的转折点，也是促进招投标行业制度改革、加强招投标市场主体信用自律、强化招投标领域信用体系建设的有力手段。近几年，山东省相继出台了一系列的政策，如《山东省工程建设项目招标代理机构信用评价管理办法》《山东省建筑市场信用管理暂行办法》等，对加快建设招投标领域信用体系，构筑诚实守信的营商环境，提供了有力依据。</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14:presetBounceEnd="55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5000">
                                          <p:cBhvr additive="base">
                                            <p:cTn id="7" dur="2000" fill="hold"/>
                                            <p:tgtEl>
                                              <p:spTgt spid="11"/>
                                            </p:tgtEl>
                                            <p:attrNameLst>
                                              <p:attrName>ppt_x</p:attrName>
                                            </p:attrNameLst>
                                          </p:cBhvr>
                                          <p:tavLst>
                                            <p:tav tm="0">
                                              <p:val>
                                                <p:strVal val="#ppt_x"/>
                                              </p:val>
                                            </p:tav>
                                            <p:tav tm="100000">
                                              <p:val>
                                                <p:strVal val="#ppt_x"/>
                                              </p:val>
                                            </p:tav>
                                          </p:tavLst>
                                        </p:anim>
                                        <p:anim calcmode="lin" valueType="num" p14:bounceEnd="55000">
                                          <p:cBhvr additive="base">
                                            <p:cTn id="8" dur="2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25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3000"/>
                                </p:stCondLst>
                                <p:childTnLst>
                                  <p:par>
                                    <p:cTn id="20" presetID="16" presetClass="entr" presetSubtype="21"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5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5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25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par>
                              <p:cTn id="19" fill="hold">
                                <p:stCondLst>
                                  <p:cond delay="3000"/>
                                </p:stCondLst>
                                <p:childTnLst>
                                  <p:par>
                                    <p:cTn id="20" presetID="16" presetClass="entr" presetSubtype="21" fill="hold" grpId="0" nodeType="afterEffect">
                                      <p:stCondLst>
                                        <p:cond delay="0"/>
                                      </p:stCondLst>
                                      <p:iterate type="lt">
                                        <p:tmPct val="10000"/>
                                      </p:iterate>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151130" y="8890"/>
            <a:ext cx="11765280" cy="6345555"/>
            <a:chOff x="1038" y="30"/>
            <a:chExt cx="18528" cy="9993"/>
          </a:xfrm>
        </p:grpSpPr>
        <p:sp>
          <p:nvSpPr>
            <p:cNvPr id="2" name="矩形 1"/>
            <p:cNvSpPr/>
            <p:nvPr/>
          </p:nvSpPr>
          <p:spPr>
            <a:xfrm>
              <a:off x="4758" y="30"/>
              <a:ext cx="11086" cy="9993"/>
            </a:xfrm>
            <a:prstGeom prst="rect">
              <a:avLst/>
            </a:prstGeom>
            <a:solidFill>
              <a:srgbClr val="1C2B0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9035" y="2140"/>
              <a:ext cx="2533" cy="2275"/>
              <a:chOff x="5151753" y="1412077"/>
              <a:chExt cx="2828456" cy="2540001"/>
            </a:xfrm>
            <a:solidFill>
              <a:srgbClr val="8EB401"/>
            </a:solidFill>
            <a:effectLst>
              <a:outerShdw blurRad="50800" dist="38100" dir="5400000" algn="t" rotWithShape="0">
                <a:prstClr val="black">
                  <a:alpha val="40000"/>
                </a:prstClr>
              </a:outerShdw>
            </a:effectLst>
          </p:grpSpPr>
          <p:sp>
            <p:nvSpPr>
              <p:cNvPr id="24" name="任意多边形 3"/>
              <p:cNvSpPr/>
              <p:nvPr/>
            </p:nvSpPr>
            <p:spPr>
              <a:xfrm>
                <a:off x="5151753" y="1412077"/>
                <a:ext cx="2828456" cy="254000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1C2B0B"/>
              </a:solidFill>
              <a:ln w="571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文本框 24"/>
              <p:cNvSpPr txBox="1"/>
              <p:nvPr/>
            </p:nvSpPr>
            <p:spPr>
              <a:xfrm>
                <a:off x="5588374" y="1790344"/>
                <a:ext cx="1974224" cy="1784141"/>
              </a:xfrm>
              <a:prstGeom prst="rect">
                <a:avLst/>
              </a:prstGeom>
              <a:noFill/>
            </p:spPr>
            <p:txBody>
              <a:bodyPr wrap="none" rtlCol="0">
                <a:spAutoFit/>
              </a:bodyPr>
              <a:lstStyle/>
              <a:p>
                <a:r>
                  <a:rPr lang="en-US" altLang="zh-CN"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r>
                  <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8</a:t>
                </a:r>
                <a:endPar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5800635" y="3197865"/>
                <a:ext cx="544831" cy="539249"/>
              </a:xfrm>
              <a:prstGeom prst="rect">
                <a:avLst/>
              </a:prstGeom>
              <a:noFill/>
            </p:spPr>
            <p:txBody>
              <a:bodyPr wrap="none" rtlCol="0">
                <a:spAutoFit/>
              </a:bodyPr>
              <a:lstStyle/>
              <a:p>
                <a:pPr algn="ct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Segoe UI Semilight" panose="020B0402040204020203" pitchFamily="34" charset="0"/>
                </a:endParaRPr>
              </a:p>
            </p:txBody>
          </p:sp>
        </p:grpSp>
        <p:sp>
          <p:nvSpPr>
            <p:cNvPr id="27" name="文本框 26"/>
            <p:cNvSpPr txBox="1"/>
            <p:nvPr/>
          </p:nvSpPr>
          <p:spPr>
            <a:xfrm>
              <a:off x="1038" y="4941"/>
              <a:ext cx="18528" cy="2470"/>
            </a:xfrm>
            <a:prstGeom prst="rect">
              <a:avLst/>
            </a:prstGeom>
            <a:noFill/>
            <a:effectLst/>
          </p:spPr>
          <p:txBody>
            <a:bodyPr wrap="none" rtlCol="0">
              <a:spAutoFit/>
            </a:bodyPr>
            <a:lstStyle/>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招标代理信用评价的异议受理制度是什么？</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施行日期和有效期是如何规定的？</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98145" y="1122680"/>
            <a:ext cx="11259185" cy="2368550"/>
          </a:xfrm>
          <a:prstGeom prst="rect">
            <a:avLst/>
          </a:prstGeom>
          <a:noFill/>
        </p:spPr>
        <p:txBody>
          <a:bodyPr wrap="square" rtlCol="0">
            <a:spAutoFit/>
          </a:bodyPr>
          <a:p>
            <a:pPr algn="l">
              <a:lnSpc>
                <a:spcPct val="200000"/>
              </a:lnSpc>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cs typeface="+mn-ea"/>
              </a:rPr>
              <a:t>     </a:t>
            </a: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rPr>
              <a:t>招标代理对公示、公告及信用评价结果等提出异议的，应当在评定结果公示期内将异议的相关内容、证明材料及联系方式提交市城乡建设行政主管部门。市城乡建设行政主管部门应在异议申请之日起5个工作日内进行核查，并及时作出处理。</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a:p>
            <a:pPr algn="l">
              <a:lnSpc>
                <a:spcPct val="200000"/>
              </a:lnSpc>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rPr>
              <a:t>    《暂行规定》自2018年12月1日起施行，有效期至2020 年11月30日。</a:t>
            </a:r>
            <a:endParaRPr lang="zh-CN" altLang="en-US" dirty="0">
              <a:solidFill>
                <a:schemeClr val="tx1">
                  <a:lumMod val="65000"/>
                  <a:lumOff val="35000"/>
                </a:schemeClr>
              </a:solidFill>
              <a:latin typeface="微软雅黑" panose="020B0503020204020204" pitchFamily="34" charset="-122"/>
              <a:ea typeface="微软雅黑" panose="020B0503020204020204"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p:nvSpPr>
        <p:spPr>
          <a:xfrm>
            <a:off x="0" y="1716959"/>
            <a:ext cx="12192000" cy="3424358"/>
          </a:xfrm>
          <a:prstGeom prst="rect">
            <a:avLst/>
          </a:prstGeom>
          <a:solidFill>
            <a:srgbClr val="1C2B0B">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4"/>
          <p:cNvSpPr>
            <a:spLocks noChangeArrowheads="1"/>
          </p:cNvSpPr>
          <p:nvPr/>
        </p:nvSpPr>
        <p:spPr bwMode="auto">
          <a:xfrm>
            <a:off x="4785462" y="2530404"/>
            <a:ext cx="262128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sz="9600" b="1" dirty="0">
                <a:solidFill>
                  <a:schemeClr val="bg1"/>
                </a:solidFill>
                <a:latin typeface="Arial Black" panose="020B0A04020102020204" pitchFamily="34" charset="0"/>
              </a:rPr>
              <a:t>谢谢</a:t>
            </a:r>
            <a:endParaRPr lang="zh-CN" sz="1400" dirty="0">
              <a:solidFill>
                <a:schemeClr val="bg1"/>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日期占位符 2"/>
          <p:cNvSpPr>
            <a:spLocks noGrp="1"/>
          </p:cNvSpPr>
          <p:nvPr>
            <p:ph type="dt" sz="half" idx="10"/>
          </p:nvPr>
        </p:nvSpPr>
        <p:spPr/>
        <p:txBody>
          <a:bodyPr/>
          <a:p>
            <a:fld id="{C6735AEE-B899-4215-8A64-679D857F0819}" type="datetime1">
              <a:rPr lang="zh-CN" altLang="en-US"/>
            </a:fld>
            <a:endParaRPr lang="zh-CN" altLang="en-US" sz="1800">
              <a:solidFill>
                <a:schemeClr val="tx1"/>
              </a:solidFill>
              <a:ea typeface="+mn-ea"/>
            </a:endParaRPr>
          </a:p>
        </p:txBody>
      </p:sp>
      <p:sp>
        <p:nvSpPr>
          <p:cNvPr id="10" name="圆角矩形 1"/>
          <p:cNvSpPr/>
          <p:nvPr/>
        </p:nvSpPr>
        <p:spPr>
          <a:xfrm>
            <a:off x="1664335" y="1863725"/>
            <a:ext cx="9140190" cy="1830705"/>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1" name="组合 10"/>
          <p:cNvGrpSpPr/>
          <p:nvPr/>
        </p:nvGrpSpPr>
        <p:grpSpPr>
          <a:xfrm>
            <a:off x="829451" y="630063"/>
            <a:ext cx="1741287" cy="1692828"/>
            <a:chOff x="4345444" y="2542859"/>
            <a:chExt cx="1810550" cy="1811205"/>
          </a:xfrm>
          <a:blipFill dpi="0" rotWithShape="1">
            <a:blip r:embed="rId1">
              <a:extLst>
                <a:ext uri="{28A0092B-C50C-407E-A947-70E740481C1C}">
                  <a14:useLocalDpi xmlns:a14="http://schemas.microsoft.com/office/drawing/2010/main" val="0"/>
                </a:ext>
              </a:extLst>
            </a:blip>
            <a:srcRect/>
            <a:stretch>
              <a:fillRect/>
            </a:stretch>
          </a:blipFill>
        </p:grpSpPr>
        <p:grpSp>
          <p:nvGrpSpPr>
            <p:cNvPr id="12" name="组合 11"/>
            <p:cNvGrpSpPr/>
            <p:nvPr/>
          </p:nvGrpSpPr>
          <p:grpSpPr>
            <a:xfrm>
              <a:off x="4345444" y="2542859"/>
              <a:ext cx="1810550" cy="1811205"/>
              <a:chOff x="1463339" y="1072758"/>
              <a:chExt cx="1546058" cy="1546058"/>
            </a:xfrm>
            <a:grpFill/>
            <a:effectLst>
              <a:outerShdw blurRad="330200" dist="215900" dir="6900000" sx="91000" sy="91000" algn="t" rotWithShape="0">
                <a:prstClr val="black">
                  <a:alpha val="49000"/>
                </a:prstClr>
              </a:outerShdw>
            </a:effectLst>
          </p:grpSpPr>
          <p:sp>
            <p:nvSpPr>
              <p:cNvPr id="14" name="同心圆 87"/>
              <p:cNvSpPr/>
              <p:nvPr/>
            </p:nvSpPr>
            <p:spPr>
              <a:xfrm>
                <a:off x="1463339" y="1072758"/>
                <a:ext cx="1546058" cy="1546058"/>
              </a:xfrm>
              <a:prstGeom prst="donut">
                <a:avLst>
                  <a:gd name="adj" fmla="val 4879"/>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5" name="椭圆 14"/>
              <p:cNvSpPr/>
              <p:nvPr/>
            </p:nvSpPr>
            <p:spPr>
              <a:xfrm>
                <a:off x="1484232" y="1093651"/>
                <a:ext cx="1504274" cy="1504273"/>
              </a:xfrm>
              <a:prstGeom prst="ellipse">
                <a:avLst/>
              </a:prstGeom>
              <a:gr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pitchFamily="34" charset="-122"/>
                  <a:ea typeface="微软雅黑" panose="020B0503020204020204" pitchFamily="34" charset="-122"/>
                  <a:cs typeface="+mn-ea"/>
                  <a:sym typeface="+mn-lt"/>
                </a:endParaRPr>
              </a:p>
            </p:txBody>
          </p:sp>
        </p:grpSp>
        <p:sp>
          <p:nvSpPr>
            <p:cNvPr id="13" name="椭圆 12"/>
            <p:cNvSpPr/>
            <p:nvPr/>
          </p:nvSpPr>
          <p:spPr>
            <a:xfrm>
              <a:off x="4565570" y="2763062"/>
              <a:ext cx="1370298" cy="1370793"/>
            </a:xfrm>
            <a:prstGeom prst="ellipse">
              <a:avLst/>
            </a:prstGeom>
            <a:solidFill>
              <a:srgbClr val="1C2B0B"/>
            </a:solid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pitchFamily="34" charset="-122"/>
                <a:ea typeface="微软雅黑" panose="020B0503020204020204" pitchFamily="34" charset="-122"/>
                <a:cs typeface="+mn-ea"/>
                <a:sym typeface="+mn-lt"/>
              </a:endParaRPr>
            </a:p>
          </p:txBody>
        </p:sp>
      </p:grpSp>
      <p:grpSp>
        <p:nvGrpSpPr>
          <p:cNvPr id="16" name="组合 15"/>
          <p:cNvGrpSpPr/>
          <p:nvPr/>
        </p:nvGrpSpPr>
        <p:grpSpPr>
          <a:xfrm>
            <a:off x="1220323" y="1095688"/>
            <a:ext cx="1287708" cy="768337"/>
            <a:chOff x="6369066" y="979195"/>
            <a:chExt cx="965907" cy="576119"/>
          </a:xfrm>
        </p:grpSpPr>
        <p:sp>
          <p:nvSpPr>
            <p:cNvPr id="17" name="TextBox 90"/>
            <p:cNvSpPr txBox="1"/>
            <p:nvPr/>
          </p:nvSpPr>
          <p:spPr>
            <a:xfrm>
              <a:off x="6369066" y="979195"/>
              <a:ext cx="950693" cy="391387"/>
            </a:xfrm>
            <a:prstGeom prst="rect">
              <a:avLst/>
            </a:prstGeom>
            <a:noFill/>
          </p:spPr>
          <p:txBody>
            <a:bodyPr wrap="square" rtlCol="0">
              <a:spAutoFit/>
            </a:bodyPr>
            <a:p>
              <a:r>
                <a:rPr lang="zh-CN" altLang="en-US" sz="2800" dirty="0">
                  <a:solidFill>
                    <a:schemeClr val="bg1"/>
                  </a:solidFill>
                  <a:latin typeface="微软雅黑" panose="020B0503020204020204" pitchFamily="34" charset="-122"/>
                  <a:ea typeface="微软雅黑" panose="020B0503020204020204" pitchFamily="34" charset="-122"/>
                  <a:cs typeface="+mn-ea"/>
                  <a:sym typeface="+mn-lt"/>
                </a:rPr>
                <a:t>背 景</a:t>
              </a:r>
              <a:endParaRPr lang="zh-CN" altLang="en-US" sz="28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8" name="TextBox 91"/>
            <p:cNvSpPr txBox="1"/>
            <p:nvPr/>
          </p:nvSpPr>
          <p:spPr>
            <a:xfrm>
              <a:off x="6369066" y="1347613"/>
              <a:ext cx="965907" cy="207701"/>
            </a:xfrm>
            <a:prstGeom prst="rect">
              <a:avLst/>
            </a:prstGeom>
            <a:noFill/>
          </p:spPr>
          <p:txBody>
            <a:bodyPr wrap="square" rtlCol="0">
              <a:spAutoFit/>
            </a:bodyPr>
            <a:p>
              <a:r>
                <a:rPr lang="en-US" altLang="zh-CN" sz="1200" dirty="0">
                  <a:solidFill>
                    <a:schemeClr val="bg1"/>
                  </a:solidFill>
                  <a:latin typeface="微软雅黑" panose="020B0503020204020204" pitchFamily="34" charset="-122"/>
                  <a:ea typeface="微软雅黑" panose="020B0503020204020204" pitchFamily="34" charset="-122"/>
                  <a:cs typeface="+mn-ea"/>
                  <a:sym typeface="+mn-lt"/>
                </a:rPr>
                <a:t>FOREWORD</a:t>
              </a:r>
              <a:endParaRPr lang="zh-CN" altLang="en-US" sz="1200"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19" name="TextBox 102"/>
          <p:cNvSpPr txBox="1"/>
          <p:nvPr/>
        </p:nvSpPr>
        <p:spPr>
          <a:xfrm>
            <a:off x="2358998" y="1726616"/>
            <a:ext cx="8017976" cy="1967230"/>
          </a:xfrm>
          <a:prstGeom prst="rect">
            <a:avLst/>
          </a:prstGeom>
          <a:noFill/>
        </p:spPr>
        <p:txBody>
          <a:bodyPr wrap="square" lIns="121917" tIns="60958" rIns="121917" bIns="60958">
            <a:spAutoFit/>
          </a:bodyPr>
          <a:p>
            <a:pPr algn="l">
              <a:lnSpc>
                <a:spcPct val="200000"/>
              </a:lnSpc>
            </a:pPr>
            <a:r>
              <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    为进一步规范济南市房屋建筑和市政基础设施工程建设项目招标代理市场行为，强化招标投标活动事中、事后监管，完善“守信激励、失信惩戒”机制，特制定《暂行规定》，以促进招投标行业健康发展。</a:t>
            </a:r>
            <a:endParaRPr lang="zh-CN" altLang="en-US" sz="2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2" name="圆角矩形 34"/>
          <p:cNvSpPr/>
          <p:nvPr/>
        </p:nvSpPr>
        <p:spPr>
          <a:xfrm>
            <a:off x="1684317" y="2215288"/>
            <a:ext cx="2016286" cy="2016286"/>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38100" dist="38100" dir="2700000" algn="tl">
                  <a:srgbClr val="000000">
                    <a:alpha val="43137"/>
                  </a:srgbClr>
                </a:outerShdw>
              </a:effectLst>
            </a:endParaRPr>
          </a:p>
        </p:txBody>
      </p:sp>
      <p:sp>
        <p:nvSpPr>
          <p:cNvPr id="21" name="MH_Others_1"/>
          <p:cNvSpPr txBox="1"/>
          <p:nvPr>
            <p:custDataLst>
              <p:tags r:id="rId3"/>
            </p:custDataLst>
          </p:nvPr>
        </p:nvSpPr>
        <p:spPr>
          <a:xfrm>
            <a:off x="1828530" y="2600483"/>
            <a:ext cx="1674768" cy="738664"/>
          </a:xfrm>
          <a:prstGeom prst="rect">
            <a:avLst/>
          </a:prstGeom>
          <a:noFill/>
        </p:spPr>
        <p:txBody>
          <a:bodyPr vert="horz" wrap="square" lIns="0" tIns="0" rIns="0" bIns="0" rtlCol="0" anchor="ctr" anchorCtr="0">
            <a:spAutoFit/>
          </a:bodyPr>
          <a:lstStyle/>
          <a:p>
            <a:pPr algn="ctr"/>
            <a:r>
              <a:rPr lang="zh-CN" altLang="en-US" sz="4800" b="1" dirty="0">
                <a:solidFill>
                  <a:schemeClr val="bg1"/>
                </a:solidFill>
                <a:effectLst>
                  <a:outerShdw blurRad="38100" dist="38100" dir="2700000" algn="tl">
                    <a:srgbClr val="000000">
                      <a:alpha val="43137"/>
                    </a:srgbClr>
                  </a:outerShdw>
                </a:effectLst>
                <a:latin typeface="+mn-lt"/>
                <a:ea typeface="+mn-ea"/>
                <a:cs typeface="+mn-ea"/>
                <a:sym typeface="+mn-lt"/>
              </a:rPr>
              <a:t>目 录</a:t>
            </a:r>
            <a:endParaRPr lang="zh-CN" altLang="en-US" sz="4800" b="1" dirty="0">
              <a:solidFill>
                <a:schemeClr val="bg1"/>
              </a:solidFill>
              <a:effectLst>
                <a:outerShdw blurRad="38100" dist="38100" dir="2700000" algn="tl">
                  <a:srgbClr val="000000">
                    <a:alpha val="43137"/>
                  </a:srgbClr>
                </a:outerShdw>
              </a:effectLst>
              <a:latin typeface="+mn-lt"/>
              <a:ea typeface="+mn-ea"/>
              <a:cs typeface="+mn-ea"/>
              <a:sym typeface="+mn-lt"/>
            </a:endParaRPr>
          </a:p>
        </p:txBody>
      </p:sp>
      <p:sp>
        <p:nvSpPr>
          <p:cNvPr id="22" name="MH_Others_2"/>
          <p:cNvSpPr txBox="1"/>
          <p:nvPr>
            <p:custDataLst>
              <p:tags r:id="rId4"/>
            </p:custDataLst>
          </p:nvPr>
        </p:nvSpPr>
        <p:spPr>
          <a:xfrm>
            <a:off x="1756522" y="3463418"/>
            <a:ext cx="1871876" cy="307777"/>
          </a:xfrm>
          <a:prstGeom prst="rect">
            <a:avLst/>
          </a:prstGeom>
          <a:noFill/>
        </p:spPr>
        <p:txBody>
          <a:bodyPr vert="horz" wrap="square" lIns="0" tIns="0" rIns="0" bIns="0">
            <a:spAutoFit/>
          </a:bodyPr>
          <a:lstStyle/>
          <a:p>
            <a:pPr algn="ctr">
              <a:defRPr/>
            </a:pPr>
            <a:r>
              <a:rPr lang="en-US" altLang="zh-CN" sz="2000" b="1" dirty="0">
                <a:solidFill>
                  <a:schemeClr val="bg1"/>
                </a:solidFill>
                <a:effectLst>
                  <a:outerShdw blurRad="38100" dist="38100" dir="2700000" algn="tl">
                    <a:srgbClr val="000000">
                      <a:alpha val="43137"/>
                    </a:srgbClr>
                  </a:outerShdw>
                </a:effectLst>
                <a:latin typeface="+mn-lt"/>
                <a:ea typeface="+mn-ea"/>
                <a:cs typeface="+mn-ea"/>
                <a:sym typeface="+mn-lt"/>
              </a:rPr>
              <a:t>CONTENTS</a:t>
            </a:r>
            <a:endParaRPr lang="zh-CN" altLang="en-US" sz="2000" b="1" dirty="0">
              <a:solidFill>
                <a:schemeClr val="bg1"/>
              </a:solidFill>
              <a:effectLst>
                <a:outerShdw blurRad="38100" dist="38100" dir="2700000" algn="tl">
                  <a:srgbClr val="000000">
                    <a:alpha val="43137"/>
                  </a:srgbClr>
                </a:outerShdw>
              </a:effectLst>
              <a:latin typeface="+mn-lt"/>
              <a:ea typeface="+mn-ea"/>
              <a:cs typeface="+mn-ea"/>
              <a:sym typeface="+mn-lt"/>
            </a:endParaRPr>
          </a:p>
        </p:txBody>
      </p:sp>
      <p:grpSp>
        <p:nvGrpSpPr>
          <p:cNvPr id="2" name="组合 1"/>
          <p:cNvGrpSpPr/>
          <p:nvPr/>
        </p:nvGrpSpPr>
        <p:grpSpPr>
          <a:xfrm rot="0">
            <a:off x="6249035" y="747395"/>
            <a:ext cx="4303395" cy="464185"/>
            <a:chOff x="9591" y="883"/>
            <a:chExt cx="6587" cy="916"/>
          </a:xfrm>
        </p:grpSpPr>
        <p:sp>
          <p:nvSpPr>
            <p:cNvPr id="13" name="圆角矩形 22"/>
            <p:cNvSpPr/>
            <p:nvPr/>
          </p:nvSpPr>
          <p:spPr>
            <a:xfrm>
              <a:off x="9591" y="883"/>
              <a:ext cx="6587" cy="916"/>
            </a:xfrm>
            <a:prstGeom prst="roundRect">
              <a:avLst/>
            </a:prstGeom>
            <a:solidFill>
              <a:srgbClr val="1C2B0B"/>
            </a:solidFill>
            <a:ln w="28575">
              <a:solidFill>
                <a:schemeClr val="tx1">
                  <a:lumMod val="85000"/>
                  <a:lumOff val="15000"/>
                </a:schemeClr>
              </a:solidFill>
            </a:ln>
            <a:effectLst>
              <a:innerShdw blurRad="215900" dir="6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effectLst>
                  <a:outerShdw blurRad="38100" dist="38100" dir="2700000" algn="tl">
                    <a:srgbClr val="000000">
                      <a:alpha val="43137"/>
                    </a:srgbClr>
                  </a:outerShdw>
                </a:effectLst>
                <a:cs typeface="+mn-ea"/>
                <a:sym typeface="+mn-lt"/>
              </a:endParaRPr>
            </a:p>
          </p:txBody>
        </p:sp>
        <p:sp>
          <p:nvSpPr>
            <p:cNvPr id="17" name="矩形 16"/>
            <p:cNvSpPr/>
            <p:nvPr/>
          </p:nvSpPr>
          <p:spPr>
            <a:xfrm>
              <a:off x="9851" y="1025"/>
              <a:ext cx="6154" cy="655"/>
            </a:xfrm>
            <a:prstGeom prst="rect">
              <a:avLst/>
            </a:prstGeom>
          </p:spPr>
          <p:txBody>
            <a:bodyPr wrap="square" lIns="86694" tIns="43347" rIns="86694" bIns="43347">
              <a:spAutoFit/>
            </a:bodyPr>
            <a:lstStyle/>
            <a:p>
              <a:r>
                <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一、《暂行规定》制定的政策依据是什么？</a:t>
              </a:r>
              <a:endPar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 name="组合 6"/>
          <p:cNvGrpSpPr/>
          <p:nvPr/>
        </p:nvGrpSpPr>
        <p:grpSpPr>
          <a:xfrm rot="0">
            <a:off x="6249035" y="3677285"/>
            <a:ext cx="4303395" cy="464185"/>
            <a:chOff x="9591" y="883"/>
            <a:chExt cx="6587" cy="916"/>
          </a:xfrm>
        </p:grpSpPr>
        <p:sp>
          <p:nvSpPr>
            <p:cNvPr id="8" name="圆角矩形 22"/>
            <p:cNvSpPr/>
            <p:nvPr/>
          </p:nvSpPr>
          <p:spPr>
            <a:xfrm>
              <a:off x="9591" y="883"/>
              <a:ext cx="6587" cy="916"/>
            </a:xfrm>
            <a:prstGeom prst="roundRect">
              <a:avLst/>
            </a:prstGeom>
            <a:solidFill>
              <a:srgbClr val="1C2B0B"/>
            </a:solidFill>
            <a:ln w="28575">
              <a:solidFill>
                <a:schemeClr val="tx1">
                  <a:lumMod val="85000"/>
                  <a:lumOff val="15000"/>
                </a:schemeClr>
              </a:solidFill>
            </a:ln>
            <a:effectLst>
              <a:innerShdw blurRad="215900" dir="6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p>
              <a:pPr algn="ctr"/>
              <a:endParaRPr lang="zh-CN" altLang="en-US">
                <a:effectLst>
                  <a:outerShdw blurRad="38100" dist="38100" dir="2700000" algn="tl">
                    <a:srgbClr val="000000">
                      <a:alpha val="43137"/>
                    </a:srgbClr>
                  </a:outerShdw>
                </a:effectLst>
                <a:cs typeface="+mn-ea"/>
                <a:sym typeface="+mn-lt"/>
              </a:endParaRPr>
            </a:p>
          </p:txBody>
        </p:sp>
        <p:sp>
          <p:nvSpPr>
            <p:cNvPr id="9" name="矩形 8"/>
            <p:cNvSpPr/>
            <p:nvPr/>
          </p:nvSpPr>
          <p:spPr>
            <a:xfrm>
              <a:off x="9851" y="1025"/>
              <a:ext cx="6154" cy="655"/>
            </a:xfrm>
            <a:prstGeom prst="rect">
              <a:avLst/>
            </a:prstGeom>
          </p:spPr>
          <p:txBody>
            <a:bodyPr wrap="square" lIns="86694" tIns="43347" rIns="86694" bIns="43347">
              <a:spAutoFit/>
            </a:bodyPr>
            <a:p>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四</a:t>
              </a:r>
              <a:r>
                <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、招标代理信用评价等级如何设定？</a:t>
              </a:r>
              <a:endPar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组合 9"/>
          <p:cNvGrpSpPr/>
          <p:nvPr/>
        </p:nvGrpSpPr>
        <p:grpSpPr>
          <a:xfrm rot="0">
            <a:off x="6249035" y="1503680"/>
            <a:ext cx="4303395" cy="650670"/>
            <a:chOff x="9591" y="883"/>
            <a:chExt cx="6587" cy="1284"/>
          </a:xfrm>
        </p:grpSpPr>
        <p:sp>
          <p:nvSpPr>
            <p:cNvPr id="11" name="圆角矩形 22"/>
            <p:cNvSpPr/>
            <p:nvPr/>
          </p:nvSpPr>
          <p:spPr>
            <a:xfrm>
              <a:off x="9591" y="883"/>
              <a:ext cx="6587" cy="1283"/>
            </a:xfrm>
            <a:prstGeom prst="roundRect">
              <a:avLst/>
            </a:prstGeom>
            <a:solidFill>
              <a:srgbClr val="1C2B0B"/>
            </a:solidFill>
            <a:ln w="28575">
              <a:solidFill>
                <a:schemeClr val="tx1">
                  <a:lumMod val="85000"/>
                  <a:lumOff val="15000"/>
                </a:schemeClr>
              </a:solidFill>
            </a:ln>
            <a:effectLst>
              <a:innerShdw blurRad="215900" dir="6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effectLst>
                  <a:outerShdw blurRad="38100" dist="38100" dir="2700000" algn="tl">
                    <a:srgbClr val="000000">
                      <a:alpha val="43137"/>
                    </a:srgbClr>
                  </a:outerShdw>
                </a:effectLst>
                <a:cs typeface="+mn-ea"/>
                <a:sym typeface="+mn-lt"/>
              </a:endParaRPr>
            </a:p>
          </p:txBody>
        </p:sp>
        <p:sp>
          <p:nvSpPr>
            <p:cNvPr id="14" name="矩形 13"/>
            <p:cNvSpPr/>
            <p:nvPr/>
          </p:nvSpPr>
          <p:spPr>
            <a:xfrm>
              <a:off x="9851" y="1025"/>
              <a:ext cx="6154" cy="1142"/>
            </a:xfrm>
            <a:prstGeom prst="rect">
              <a:avLst/>
            </a:prstGeom>
          </p:spPr>
          <p:txBody>
            <a:bodyPr wrap="square" lIns="86694" tIns="43347" rIns="86694" bIns="43347">
              <a:spAutoFit/>
            </a:bodyPr>
            <a:lstStyle/>
            <a:p>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二</a:t>
              </a:r>
              <a:r>
                <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、《暂行规定》中明确的信用评价的适     用范围</a:t>
              </a:r>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及评价内容</a:t>
              </a:r>
              <a:r>
                <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是什么？</a:t>
              </a:r>
              <a:endPar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 name="组合 14"/>
          <p:cNvGrpSpPr/>
          <p:nvPr/>
        </p:nvGrpSpPr>
        <p:grpSpPr>
          <a:xfrm rot="0">
            <a:off x="6249035" y="2395855"/>
            <a:ext cx="4303395" cy="942975"/>
            <a:chOff x="9591" y="883"/>
            <a:chExt cx="6587" cy="1771"/>
          </a:xfrm>
        </p:grpSpPr>
        <p:sp>
          <p:nvSpPr>
            <p:cNvPr id="16" name="圆角矩形 22"/>
            <p:cNvSpPr/>
            <p:nvPr/>
          </p:nvSpPr>
          <p:spPr>
            <a:xfrm>
              <a:off x="9591" y="883"/>
              <a:ext cx="6587" cy="1771"/>
            </a:xfrm>
            <a:prstGeom prst="roundRect">
              <a:avLst/>
            </a:prstGeom>
            <a:solidFill>
              <a:srgbClr val="1C2B0B"/>
            </a:solidFill>
            <a:ln w="28575">
              <a:solidFill>
                <a:schemeClr val="tx1">
                  <a:lumMod val="85000"/>
                  <a:lumOff val="15000"/>
                </a:schemeClr>
              </a:solidFill>
            </a:ln>
            <a:effectLst>
              <a:innerShdw blurRad="215900" dir="6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effectLst>
                  <a:outerShdw blurRad="38100" dist="38100" dir="2700000" algn="tl">
                    <a:srgbClr val="000000">
                      <a:alpha val="43137"/>
                    </a:srgbClr>
                  </a:outerShdw>
                </a:effectLst>
                <a:cs typeface="+mn-ea"/>
                <a:sym typeface="+mn-lt"/>
              </a:endParaRPr>
            </a:p>
          </p:txBody>
        </p:sp>
        <p:sp>
          <p:nvSpPr>
            <p:cNvPr id="18" name="矩形 17"/>
            <p:cNvSpPr/>
            <p:nvPr/>
          </p:nvSpPr>
          <p:spPr>
            <a:xfrm>
              <a:off x="9851" y="1025"/>
              <a:ext cx="6154" cy="1549"/>
            </a:xfrm>
            <a:prstGeom prst="rect">
              <a:avLst/>
            </a:prstGeom>
          </p:spPr>
          <p:txBody>
            <a:bodyPr wrap="square" lIns="86694" tIns="43347" rIns="86694" bIns="43347">
              <a:spAutoFit/>
            </a:bodyPr>
            <a:lstStyle/>
            <a:p>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三</a:t>
              </a:r>
              <a:r>
                <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、对招标代理机构及项目负责人（以下简称招标代理）进行信用评价的实施主体是什么？</a:t>
              </a:r>
              <a:endPar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9" name="组合 18"/>
          <p:cNvGrpSpPr/>
          <p:nvPr/>
        </p:nvGrpSpPr>
        <p:grpSpPr>
          <a:xfrm rot="0">
            <a:off x="6249035" y="4371340"/>
            <a:ext cx="4303395" cy="471932"/>
            <a:chOff x="9591" y="883"/>
            <a:chExt cx="6587" cy="933"/>
          </a:xfrm>
        </p:grpSpPr>
        <p:sp>
          <p:nvSpPr>
            <p:cNvPr id="20" name="圆角矩形 22"/>
            <p:cNvSpPr/>
            <p:nvPr/>
          </p:nvSpPr>
          <p:spPr>
            <a:xfrm>
              <a:off x="9591" y="883"/>
              <a:ext cx="6587" cy="933"/>
            </a:xfrm>
            <a:prstGeom prst="roundRect">
              <a:avLst/>
            </a:prstGeom>
            <a:solidFill>
              <a:srgbClr val="1C2B0B"/>
            </a:solidFill>
            <a:ln w="28575">
              <a:solidFill>
                <a:schemeClr val="tx1">
                  <a:lumMod val="85000"/>
                  <a:lumOff val="15000"/>
                </a:schemeClr>
              </a:solidFill>
            </a:ln>
            <a:effectLst>
              <a:innerShdw blurRad="215900" dir="6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p>
              <a:pPr algn="ctr"/>
              <a:endParaRPr lang="zh-CN" altLang="en-US">
                <a:effectLst>
                  <a:outerShdw blurRad="38100" dist="38100" dir="2700000" algn="tl">
                    <a:srgbClr val="000000">
                      <a:alpha val="43137"/>
                    </a:srgbClr>
                  </a:outerShdw>
                </a:effectLst>
                <a:cs typeface="+mn-ea"/>
                <a:sym typeface="+mn-lt"/>
              </a:endParaRPr>
            </a:p>
          </p:txBody>
        </p:sp>
        <p:sp>
          <p:nvSpPr>
            <p:cNvPr id="23" name="矩形 22"/>
            <p:cNvSpPr/>
            <p:nvPr/>
          </p:nvSpPr>
          <p:spPr>
            <a:xfrm>
              <a:off x="9851" y="1025"/>
              <a:ext cx="6154" cy="657"/>
            </a:xfrm>
            <a:prstGeom prst="rect">
              <a:avLst/>
            </a:prstGeom>
          </p:spPr>
          <p:txBody>
            <a:bodyPr wrap="square" lIns="86694" tIns="43347" rIns="86694" bIns="43347">
              <a:spAutoFit/>
            </a:bodyPr>
            <a:p>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五</a:t>
              </a:r>
              <a:r>
                <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招标代理信用评价评分标准是什么？</a:t>
              </a:r>
              <a:endPar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 name="组合 23"/>
          <p:cNvGrpSpPr/>
          <p:nvPr/>
        </p:nvGrpSpPr>
        <p:grpSpPr>
          <a:xfrm rot="0">
            <a:off x="6249035" y="5250180"/>
            <a:ext cx="4303395" cy="896951"/>
            <a:chOff x="9591" y="883"/>
            <a:chExt cx="6587" cy="1770"/>
          </a:xfrm>
        </p:grpSpPr>
        <p:sp>
          <p:nvSpPr>
            <p:cNvPr id="25" name="圆角矩形 22"/>
            <p:cNvSpPr/>
            <p:nvPr/>
          </p:nvSpPr>
          <p:spPr>
            <a:xfrm>
              <a:off x="9591" y="883"/>
              <a:ext cx="6587" cy="1377"/>
            </a:xfrm>
            <a:prstGeom prst="roundRect">
              <a:avLst/>
            </a:prstGeom>
            <a:solidFill>
              <a:srgbClr val="1C2B0B"/>
            </a:solidFill>
            <a:ln w="28575">
              <a:solidFill>
                <a:schemeClr val="tx1">
                  <a:lumMod val="85000"/>
                  <a:lumOff val="15000"/>
                </a:schemeClr>
              </a:solidFill>
            </a:ln>
            <a:effectLst>
              <a:innerShdw blurRad="215900" dir="6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p>
              <a:pPr algn="ctr"/>
              <a:endParaRPr lang="zh-CN" altLang="en-US">
                <a:effectLst>
                  <a:outerShdw blurRad="38100" dist="38100" dir="2700000" algn="tl">
                    <a:srgbClr val="000000">
                      <a:alpha val="43137"/>
                    </a:srgbClr>
                  </a:outerShdw>
                </a:effectLst>
                <a:cs typeface="+mn-ea"/>
                <a:sym typeface="+mn-lt"/>
              </a:endParaRPr>
            </a:p>
          </p:txBody>
        </p:sp>
        <p:sp>
          <p:nvSpPr>
            <p:cNvPr id="26" name="矩形 25"/>
            <p:cNvSpPr/>
            <p:nvPr/>
          </p:nvSpPr>
          <p:spPr>
            <a:xfrm>
              <a:off x="9851" y="1025"/>
              <a:ext cx="6154" cy="1628"/>
            </a:xfrm>
            <a:prstGeom prst="rect">
              <a:avLst/>
            </a:prstGeom>
          </p:spPr>
          <p:txBody>
            <a:bodyPr wrap="square" lIns="86694" tIns="43347" rIns="86694" bIns="43347">
              <a:spAutoFit/>
            </a:bodyPr>
            <a:p>
              <a:pPr algn="l"/>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六</a:t>
              </a:r>
              <a:r>
                <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招标代理信用评价程序是什么？</a:t>
              </a:r>
              <a:endPar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l"/>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结果如何进行动态调整？</a:t>
              </a:r>
              <a:endPar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endPar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2" name="圆角矩形 34"/>
          <p:cNvSpPr/>
          <p:nvPr/>
        </p:nvSpPr>
        <p:spPr>
          <a:xfrm>
            <a:off x="1684317" y="2215288"/>
            <a:ext cx="2016286" cy="2016286"/>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lumMod val="85000"/>
                <a:lumOff val="1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ffectLst>
                <a:outerShdw blurRad="38100" dist="38100" dir="2700000" algn="tl">
                  <a:srgbClr val="000000">
                    <a:alpha val="43137"/>
                  </a:srgbClr>
                </a:outerShdw>
              </a:effectLst>
            </a:endParaRPr>
          </a:p>
        </p:txBody>
      </p:sp>
      <p:sp>
        <p:nvSpPr>
          <p:cNvPr id="21" name="MH_Others_1"/>
          <p:cNvSpPr txBox="1"/>
          <p:nvPr>
            <p:custDataLst>
              <p:tags r:id="rId3"/>
            </p:custDataLst>
          </p:nvPr>
        </p:nvSpPr>
        <p:spPr>
          <a:xfrm>
            <a:off x="1828530" y="2600483"/>
            <a:ext cx="1674768" cy="738664"/>
          </a:xfrm>
          <a:prstGeom prst="rect">
            <a:avLst/>
          </a:prstGeom>
          <a:noFill/>
        </p:spPr>
        <p:txBody>
          <a:bodyPr vert="horz" wrap="square" lIns="0" tIns="0" rIns="0" bIns="0" rtlCol="0" anchor="ctr" anchorCtr="0">
            <a:spAutoFit/>
          </a:bodyPr>
          <a:lstStyle/>
          <a:p>
            <a:pPr algn="ctr"/>
            <a:r>
              <a:rPr lang="zh-CN" altLang="en-US" sz="4800" b="1" dirty="0">
                <a:solidFill>
                  <a:schemeClr val="bg1"/>
                </a:solidFill>
                <a:effectLst>
                  <a:outerShdw blurRad="38100" dist="38100" dir="2700000" algn="tl">
                    <a:srgbClr val="000000">
                      <a:alpha val="43137"/>
                    </a:srgbClr>
                  </a:outerShdw>
                </a:effectLst>
                <a:latin typeface="+mn-lt"/>
                <a:ea typeface="+mn-ea"/>
                <a:cs typeface="+mn-ea"/>
                <a:sym typeface="+mn-lt"/>
              </a:rPr>
              <a:t>目 录</a:t>
            </a:r>
            <a:endParaRPr lang="zh-CN" altLang="en-US" sz="4800" b="1" dirty="0">
              <a:solidFill>
                <a:schemeClr val="bg1"/>
              </a:solidFill>
              <a:effectLst>
                <a:outerShdw blurRad="38100" dist="38100" dir="2700000" algn="tl">
                  <a:srgbClr val="000000">
                    <a:alpha val="43137"/>
                  </a:srgbClr>
                </a:outerShdw>
              </a:effectLst>
              <a:latin typeface="+mn-lt"/>
              <a:ea typeface="+mn-ea"/>
              <a:cs typeface="+mn-ea"/>
              <a:sym typeface="+mn-lt"/>
            </a:endParaRPr>
          </a:p>
        </p:txBody>
      </p:sp>
      <p:sp>
        <p:nvSpPr>
          <p:cNvPr id="22" name="MH_Others_2"/>
          <p:cNvSpPr txBox="1"/>
          <p:nvPr>
            <p:custDataLst>
              <p:tags r:id="rId4"/>
            </p:custDataLst>
          </p:nvPr>
        </p:nvSpPr>
        <p:spPr>
          <a:xfrm>
            <a:off x="1756522" y="3463418"/>
            <a:ext cx="1871876" cy="307777"/>
          </a:xfrm>
          <a:prstGeom prst="rect">
            <a:avLst/>
          </a:prstGeom>
          <a:noFill/>
        </p:spPr>
        <p:txBody>
          <a:bodyPr vert="horz" wrap="square" lIns="0" tIns="0" rIns="0" bIns="0">
            <a:spAutoFit/>
          </a:bodyPr>
          <a:lstStyle/>
          <a:p>
            <a:pPr algn="ctr">
              <a:defRPr/>
            </a:pPr>
            <a:r>
              <a:rPr lang="en-US" altLang="zh-CN" sz="2000" b="1" dirty="0">
                <a:solidFill>
                  <a:schemeClr val="bg1"/>
                </a:solidFill>
                <a:effectLst>
                  <a:outerShdw blurRad="38100" dist="38100" dir="2700000" algn="tl">
                    <a:srgbClr val="000000">
                      <a:alpha val="43137"/>
                    </a:srgbClr>
                  </a:outerShdw>
                </a:effectLst>
                <a:latin typeface="+mn-lt"/>
                <a:ea typeface="+mn-ea"/>
                <a:cs typeface="+mn-ea"/>
                <a:sym typeface="+mn-lt"/>
              </a:rPr>
              <a:t>CONTENTS</a:t>
            </a:r>
            <a:endParaRPr lang="zh-CN" altLang="en-US" sz="2000" b="1" dirty="0">
              <a:solidFill>
                <a:schemeClr val="bg1"/>
              </a:solidFill>
              <a:effectLst>
                <a:outerShdw blurRad="38100" dist="38100" dir="2700000" algn="tl">
                  <a:srgbClr val="000000">
                    <a:alpha val="43137"/>
                  </a:srgbClr>
                </a:outerShdw>
              </a:effectLst>
              <a:latin typeface="+mn-lt"/>
              <a:ea typeface="+mn-ea"/>
              <a:cs typeface="+mn-ea"/>
              <a:sym typeface="+mn-lt"/>
            </a:endParaRPr>
          </a:p>
        </p:txBody>
      </p:sp>
      <p:grpSp>
        <p:nvGrpSpPr>
          <p:cNvPr id="2" name="组合 1"/>
          <p:cNvGrpSpPr/>
          <p:nvPr/>
        </p:nvGrpSpPr>
        <p:grpSpPr>
          <a:xfrm rot="0">
            <a:off x="6249035" y="747395"/>
            <a:ext cx="4303395" cy="464185"/>
            <a:chOff x="9591" y="883"/>
            <a:chExt cx="6587" cy="916"/>
          </a:xfrm>
        </p:grpSpPr>
        <p:sp>
          <p:nvSpPr>
            <p:cNvPr id="13" name="圆角矩形 22"/>
            <p:cNvSpPr/>
            <p:nvPr/>
          </p:nvSpPr>
          <p:spPr>
            <a:xfrm>
              <a:off x="9591" y="883"/>
              <a:ext cx="6587" cy="916"/>
            </a:xfrm>
            <a:prstGeom prst="roundRect">
              <a:avLst/>
            </a:prstGeom>
            <a:solidFill>
              <a:srgbClr val="1C2B0B"/>
            </a:solidFill>
            <a:ln w="28575">
              <a:solidFill>
                <a:schemeClr val="tx1">
                  <a:lumMod val="85000"/>
                  <a:lumOff val="15000"/>
                </a:schemeClr>
              </a:solidFill>
            </a:ln>
            <a:effectLst>
              <a:innerShdw blurRad="215900" dir="6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effectLst>
                  <a:outerShdw blurRad="38100" dist="38100" dir="2700000" algn="tl">
                    <a:srgbClr val="000000">
                      <a:alpha val="43137"/>
                    </a:srgbClr>
                  </a:outerShdw>
                </a:effectLst>
                <a:cs typeface="+mn-ea"/>
                <a:sym typeface="+mn-lt"/>
              </a:endParaRPr>
            </a:p>
          </p:txBody>
        </p:sp>
        <p:sp>
          <p:nvSpPr>
            <p:cNvPr id="17" name="矩形 16"/>
            <p:cNvSpPr/>
            <p:nvPr/>
          </p:nvSpPr>
          <p:spPr>
            <a:xfrm>
              <a:off x="9851" y="1025"/>
              <a:ext cx="6154" cy="655"/>
            </a:xfrm>
            <a:prstGeom prst="rect">
              <a:avLst/>
            </a:prstGeom>
          </p:spPr>
          <p:txBody>
            <a:bodyPr wrap="square" lIns="86694" tIns="43347" rIns="86694" bIns="43347">
              <a:spAutoFit/>
            </a:bodyPr>
            <a:lstStyle/>
            <a:p>
              <a:pPr algn="l"/>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七</a:t>
              </a:r>
              <a:r>
                <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招标代理信用评价结果如何应用？</a:t>
              </a:r>
              <a:endPar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 name="组合 9"/>
          <p:cNvGrpSpPr/>
          <p:nvPr/>
        </p:nvGrpSpPr>
        <p:grpSpPr>
          <a:xfrm rot="0">
            <a:off x="6277610" y="1523365"/>
            <a:ext cx="4303395" cy="896952"/>
            <a:chOff x="9591" y="883"/>
            <a:chExt cx="6587" cy="1770"/>
          </a:xfrm>
        </p:grpSpPr>
        <p:sp>
          <p:nvSpPr>
            <p:cNvPr id="11" name="圆角矩形 22"/>
            <p:cNvSpPr/>
            <p:nvPr/>
          </p:nvSpPr>
          <p:spPr>
            <a:xfrm>
              <a:off x="9591" y="883"/>
              <a:ext cx="6587" cy="1768"/>
            </a:xfrm>
            <a:prstGeom prst="roundRect">
              <a:avLst/>
            </a:prstGeom>
            <a:solidFill>
              <a:srgbClr val="1C2B0B"/>
            </a:solidFill>
            <a:ln w="28575">
              <a:solidFill>
                <a:schemeClr val="tx1">
                  <a:lumMod val="85000"/>
                  <a:lumOff val="15000"/>
                </a:schemeClr>
              </a:solidFill>
            </a:ln>
            <a:effectLst>
              <a:innerShdw blurRad="215900" dir="6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lIns="86694" tIns="43347" rIns="86694" bIns="43347" rtlCol="0" anchor="ctr"/>
            <a:lstStyle/>
            <a:p>
              <a:pPr algn="ctr"/>
              <a:endParaRPr lang="zh-CN" altLang="en-US">
                <a:effectLst>
                  <a:outerShdw blurRad="38100" dist="38100" dir="2700000" algn="tl">
                    <a:srgbClr val="000000">
                      <a:alpha val="43137"/>
                    </a:srgbClr>
                  </a:outerShdw>
                </a:effectLst>
                <a:cs typeface="+mn-ea"/>
                <a:sym typeface="+mn-lt"/>
              </a:endParaRPr>
            </a:p>
          </p:txBody>
        </p:sp>
        <p:sp>
          <p:nvSpPr>
            <p:cNvPr id="14" name="矩形 13"/>
            <p:cNvSpPr/>
            <p:nvPr/>
          </p:nvSpPr>
          <p:spPr>
            <a:xfrm>
              <a:off x="9851" y="1025"/>
              <a:ext cx="6154" cy="1628"/>
            </a:xfrm>
            <a:prstGeom prst="rect">
              <a:avLst/>
            </a:prstGeom>
          </p:spPr>
          <p:txBody>
            <a:bodyPr wrap="square" lIns="86694" tIns="43347" rIns="86694" bIns="43347">
              <a:spAutoFit/>
            </a:bodyPr>
            <a:lstStyle/>
            <a:p>
              <a:pPr algn="ctr"/>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八</a:t>
              </a:r>
              <a:r>
                <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招标代理信用评价的异议受理制度是什么？</a:t>
              </a:r>
              <a:endPar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施行日期和有效期是如何规定的？</a:t>
              </a:r>
              <a:endParaRPr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p:nvSpPr>
        <p:spPr>
          <a:xfrm>
            <a:off x="3719736" y="0"/>
            <a:ext cx="4896544" cy="6345324"/>
          </a:xfrm>
          <a:prstGeom prst="rect">
            <a:avLst/>
          </a:prstGeom>
          <a:solidFill>
            <a:srgbClr val="1C2B0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5483932" y="1379459"/>
            <a:ext cx="1608722" cy="1444659"/>
            <a:chOff x="4706287" y="1447803"/>
            <a:chExt cx="2828456" cy="2540001"/>
          </a:xfrm>
          <a:solidFill>
            <a:srgbClr val="8EB401"/>
          </a:solidFill>
          <a:effectLst>
            <a:outerShdw blurRad="50800" dist="38100" dir="5400000" algn="t" rotWithShape="0">
              <a:prstClr val="black">
                <a:alpha val="40000"/>
              </a:prstClr>
            </a:outerShdw>
          </a:effectLst>
        </p:grpSpPr>
        <p:sp>
          <p:nvSpPr>
            <p:cNvPr id="24" name="任意多边形 3"/>
            <p:cNvSpPr/>
            <p:nvPr/>
          </p:nvSpPr>
          <p:spPr>
            <a:xfrm>
              <a:off x="4706287" y="1447803"/>
              <a:ext cx="2828456" cy="254000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1C2B0B"/>
            </a:solidFill>
            <a:ln w="571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文本框 24"/>
            <p:cNvSpPr txBox="1"/>
            <p:nvPr/>
          </p:nvSpPr>
          <p:spPr>
            <a:xfrm>
              <a:off x="5123928" y="1824953"/>
              <a:ext cx="1993174" cy="1785740"/>
            </a:xfrm>
            <a:prstGeom prst="rect">
              <a:avLst/>
            </a:prstGeom>
            <a:noFill/>
          </p:spPr>
          <p:txBody>
            <a:bodyPr wrap="none" rtlCol="0">
              <a:spAutoFit/>
            </a:bodyPr>
            <a:lstStyle/>
            <a:p>
              <a:r>
                <a:rPr lang="en-US" altLang="zh-CN"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endParaRPr lang="zh-CN" alt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文本框 26"/>
          <p:cNvSpPr txBox="1"/>
          <p:nvPr/>
        </p:nvSpPr>
        <p:spPr>
          <a:xfrm>
            <a:off x="2948222" y="3382798"/>
            <a:ext cx="6888480" cy="1568450"/>
          </a:xfrm>
          <a:prstGeom prst="rect">
            <a:avLst/>
          </a:prstGeom>
          <a:noFill/>
          <a:effectLst/>
        </p:spPr>
        <p:txBody>
          <a:bodyPr wrap="none" rtlCol="0">
            <a:spAutoFit/>
          </a:bodyPr>
          <a:lstStyle/>
          <a:p>
            <a:pPr algn="ctr"/>
            <a:r>
              <a:rPr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《暂行规定》</a:t>
            </a:r>
            <a:endParaRPr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制定的政策依据是什么？</a:t>
            </a:r>
            <a:endParaRPr 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ppt_w</p:attrName>
                                        </p:attrNameLst>
                                      </p:cBhvr>
                                      <p:tavLst>
                                        <p:tav tm="0">
                                          <p:val>
                                            <p:fltVal val="0"/>
                                          </p:val>
                                        </p:tav>
                                        <p:tav tm="100000">
                                          <p:val>
                                            <p:strVal val="#ppt_w"/>
                                          </p:val>
                                        </p:tav>
                                      </p:tavLst>
                                    </p:anim>
                                    <p:anim calcmode="lin" valueType="num">
                                      <p:cBhvr>
                                        <p:cTn id="12" dur="500" fill="hold"/>
                                        <p:tgtEl>
                                          <p:spTgt spid="23"/>
                                        </p:tgtEl>
                                        <p:attrNameLst>
                                          <p:attrName>ppt_h</p:attrName>
                                        </p:attrNameLst>
                                      </p:cBhvr>
                                      <p:tavLst>
                                        <p:tav tm="0">
                                          <p:val>
                                            <p:fltVal val="0"/>
                                          </p:val>
                                        </p:tav>
                                        <p:tav tm="100000">
                                          <p:val>
                                            <p:strVal val="#ppt_h"/>
                                          </p:val>
                                        </p:tav>
                                      </p:tavLst>
                                    </p:anim>
                                    <p:animEffect transition="in" filter="fade">
                                      <p:cBhvr>
                                        <p:cTn id="13" dur="500"/>
                                        <p:tgtEl>
                                          <p:spTgt spid="23"/>
                                        </p:tgtEl>
                                      </p:cBhvr>
                                    </p:animEffect>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600"/>
                                        <p:tgtEl>
                                          <p:spTgt spid="27"/>
                                        </p:tgtEl>
                                      </p:cBhvr>
                                    </p:animEffect>
                                    <p:anim calcmode="lin" valueType="num">
                                      <p:cBhvr>
                                        <p:cTn id="18" dur="600" fill="hold"/>
                                        <p:tgtEl>
                                          <p:spTgt spid="27"/>
                                        </p:tgtEl>
                                        <p:attrNameLst>
                                          <p:attrName>ppt_x</p:attrName>
                                        </p:attrNameLst>
                                      </p:cBhvr>
                                      <p:tavLst>
                                        <p:tav tm="0">
                                          <p:val>
                                            <p:strVal val="#ppt_x"/>
                                          </p:val>
                                        </p:tav>
                                        <p:tav tm="100000">
                                          <p:val>
                                            <p:strVal val="#ppt_x"/>
                                          </p:val>
                                        </p:tav>
                                      </p:tavLst>
                                    </p:anim>
                                    <p:anim calcmode="lin" valueType="num">
                                      <p:cBhvr>
                                        <p:cTn id="19" dur="6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7418" name="Text Box 10"/>
          <p:cNvSpPr txBox="1">
            <a:spLocks noChangeArrowheads="1"/>
          </p:cNvSpPr>
          <p:nvPr/>
        </p:nvSpPr>
        <p:spPr bwMode="auto">
          <a:xfrm>
            <a:off x="246380" y="725805"/>
            <a:ext cx="4997450" cy="5815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200000"/>
              </a:lnSpc>
              <a:spcBef>
                <a:spcPct val="50000"/>
              </a:spcBef>
            </a:pPr>
            <a:r>
              <a:rPr lang="en-US" dirty="0">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lang="en-US" sz="1400" dirty="0">
                <a:solidFill>
                  <a:schemeClr val="tx1">
                    <a:lumMod val="75000"/>
                    <a:lumOff val="25000"/>
                  </a:schemeClr>
                </a:solidFill>
                <a:latin typeface="微软雅黑" panose="020B0503020204020204" pitchFamily="34" charset="-122"/>
                <a:ea typeface="微软雅黑" panose="020B0503020204020204" pitchFamily="34" charset="-122"/>
                <a:sym typeface="+mn-ea"/>
              </a:rPr>
              <a:t>主要依据国务院《关于印发社会信用体系建设规划纲要（2014—2020 年）的通知》（国发〔2014〕21号）、住建部《关于取消工程建设项目招标代理机构资格认定加强事中事后监管的通知》（建办市［2017］77 号）、《山东省工程建设项目招标代理机构信用评价管理办法》（鲁建规范〔2016〕3号）、《山东省建筑市场信用管理暂行办法》（鲁建建管字 (2018)6 号）、济南市人民政府办公厅《关于进一步加强房屋建筑和市政基础设施工程招标投标管理的实施意见 》（济政办字{2018}1号）、《济南市房屋建筑和市政基础设施工程标后评估工作暂行规定》（济建招字〔2018〕1号）、《济南市房屋建筑和市政基础设施工程招标投标活动一标一评管理细则》(济建发〔2018〕19号)等有关法律法规和规范性文件规定，结合济南实际情况，制定出台了《暂行规定》。</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pic>
        <p:nvPicPr>
          <p:cNvPr id="11" name="图片占位符 4" descr="C:\Users\Administrator\Desktop\ppt模板\ppt图片\围串标漫画3.jpg围串标漫画3"/>
          <p:cNvPicPr>
            <a:picLocks noChangeAspect="1"/>
          </p:cNvPicPr>
          <p:nvPr/>
        </p:nvPicPr>
        <p:blipFill>
          <a:blip r:embed="rId2"/>
          <a:srcRect/>
          <a:stretch>
            <a:fillRect/>
          </a:stretch>
        </p:blipFill>
        <p:spPr>
          <a:xfrm>
            <a:off x="8243570" y="1425575"/>
            <a:ext cx="2304415" cy="2035175"/>
          </a:xfrm>
          <a:custGeom>
            <a:avLst/>
            <a:gdLst>
              <a:gd name="connsiteX0" fmla="*/ 0 w 2456265"/>
              <a:gd name="connsiteY0" fmla="*/ 0 h 1954343"/>
              <a:gd name="connsiteX1" fmla="*/ 2456265 w 2456265"/>
              <a:gd name="connsiteY1" fmla="*/ 0 h 1954343"/>
              <a:gd name="connsiteX2" fmla="*/ 2456265 w 2456265"/>
              <a:gd name="connsiteY2" fmla="*/ 1954343 h 1954343"/>
              <a:gd name="connsiteX3" fmla="*/ 0 w 2456265"/>
              <a:gd name="connsiteY3" fmla="*/ 1954343 h 1954343"/>
            </a:gdLst>
            <a:ahLst/>
            <a:cxnLst>
              <a:cxn ang="0">
                <a:pos x="connsiteX0" y="connsiteY0"/>
              </a:cxn>
              <a:cxn ang="0">
                <a:pos x="connsiteX1" y="connsiteY1"/>
              </a:cxn>
              <a:cxn ang="0">
                <a:pos x="connsiteX2" y="connsiteY2"/>
              </a:cxn>
              <a:cxn ang="0">
                <a:pos x="connsiteX3" y="connsiteY3"/>
              </a:cxn>
            </a:cxnLst>
            <a:rect l="l" t="t" r="r" b="b"/>
            <a:pathLst>
              <a:path w="2456265" h="1954343">
                <a:moveTo>
                  <a:pt x="0" y="0"/>
                </a:moveTo>
                <a:lnTo>
                  <a:pt x="2456265" y="0"/>
                </a:lnTo>
                <a:lnTo>
                  <a:pt x="2456265" y="1954343"/>
                </a:lnTo>
                <a:lnTo>
                  <a:pt x="0" y="1954343"/>
                </a:lnTo>
                <a:close/>
              </a:path>
            </a:pathLst>
          </a:custGeom>
          <a:ln>
            <a:solidFill>
              <a:srgbClr val="1C2B0B"/>
            </a:solidFill>
          </a:ln>
          <a:effectLst>
            <a:outerShdw blurRad="50800" dist="38100" dir="5400000" algn="t" rotWithShape="0">
              <a:prstClr val="black">
                <a:alpha val="40000"/>
              </a:prstClr>
            </a:outerShdw>
          </a:effectLst>
        </p:spPr>
      </p:pic>
      <p:pic>
        <p:nvPicPr>
          <p:cNvPr id="12" name="图片占位符 19" descr="C:\Users\Administrator\Desktop\ppt模板\ppt图片\围串标漫画4.jpg围串标漫画4"/>
          <p:cNvPicPr>
            <a:picLocks noChangeAspect="1"/>
          </p:cNvPicPr>
          <p:nvPr/>
        </p:nvPicPr>
        <p:blipFill>
          <a:blip r:embed="rId3"/>
          <a:srcRect/>
          <a:stretch>
            <a:fillRect/>
          </a:stretch>
        </p:blipFill>
        <p:spPr>
          <a:xfrm>
            <a:off x="5364480" y="3359785"/>
            <a:ext cx="2739390" cy="2290445"/>
          </a:xfrm>
          <a:custGeom>
            <a:avLst/>
            <a:gdLst>
              <a:gd name="connsiteX0" fmla="*/ 0 w 2456265"/>
              <a:gd name="connsiteY0" fmla="*/ 0 h 1954343"/>
              <a:gd name="connsiteX1" fmla="*/ 2456265 w 2456265"/>
              <a:gd name="connsiteY1" fmla="*/ 0 h 1954343"/>
              <a:gd name="connsiteX2" fmla="*/ 2456265 w 2456265"/>
              <a:gd name="connsiteY2" fmla="*/ 1954343 h 1954343"/>
              <a:gd name="connsiteX3" fmla="*/ 0 w 2456265"/>
              <a:gd name="connsiteY3" fmla="*/ 1954343 h 1954343"/>
            </a:gdLst>
            <a:ahLst/>
            <a:cxnLst>
              <a:cxn ang="0">
                <a:pos x="connsiteX0" y="connsiteY0"/>
              </a:cxn>
              <a:cxn ang="0">
                <a:pos x="connsiteX1" y="connsiteY1"/>
              </a:cxn>
              <a:cxn ang="0">
                <a:pos x="connsiteX2" y="connsiteY2"/>
              </a:cxn>
              <a:cxn ang="0">
                <a:pos x="connsiteX3" y="connsiteY3"/>
              </a:cxn>
            </a:cxnLst>
            <a:rect l="l" t="t" r="r" b="b"/>
            <a:pathLst>
              <a:path w="2456265" h="1954343">
                <a:moveTo>
                  <a:pt x="0" y="0"/>
                </a:moveTo>
                <a:lnTo>
                  <a:pt x="2456265" y="0"/>
                </a:lnTo>
                <a:lnTo>
                  <a:pt x="2456265" y="1954343"/>
                </a:lnTo>
                <a:lnTo>
                  <a:pt x="0" y="1954343"/>
                </a:lnTo>
                <a:close/>
              </a:path>
            </a:pathLst>
          </a:custGeom>
          <a:ln>
            <a:solidFill>
              <a:srgbClr val="1C2B0B"/>
            </a:solidFill>
          </a:ln>
          <a:effectLst>
            <a:outerShdw blurRad="50800" dist="38100" dir="5400000" algn="t" rotWithShape="0">
              <a:prstClr val="black">
                <a:alpha val="40000"/>
              </a:prstClr>
            </a:outerShdw>
          </a:effectLst>
        </p:spPr>
      </p:pic>
      <p:pic>
        <p:nvPicPr>
          <p:cNvPr id="13" name="图片占位符 31" descr="C:\Users\Administrator\Desktop\ppt模板\ppt图片\围串标漫画2.jpg围串标漫画2"/>
          <p:cNvPicPr>
            <a:picLocks noChangeAspect="1"/>
          </p:cNvPicPr>
          <p:nvPr/>
        </p:nvPicPr>
        <p:blipFill>
          <a:blip r:embed="rId4"/>
          <a:srcRect/>
          <a:stretch>
            <a:fillRect/>
          </a:stretch>
        </p:blipFill>
        <p:spPr>
          <a:xfrm>
            <a:off x="8309610" y="3911600"/>
            <a:ext cx="2238375" cy="1738630"/>
          </a:xfrm>
          <a:custGeom>
            <a:avLst/>
            <a:gdLst>
              <a:gd name="connsiteX0" fmla="*/ 0 w 2456265"/>
              <a:gd name="connsiteY0" fmla="*/ 0 h 1954343"/>
              <a:gd name="connsiteX1" fmla="*/ 2456265 w 2456265"/>
              <a:gd name="connsiteY1" fmla="*/ 0 h 1954343"/>
              <a:gd name="connsiteX2" fmla="*/ 2456265 w 2456265"/>
              <a:gd name="connsiteY2" fmla="*/ 1954343 h 1954343"/>
              <a:gd name="connsiteX3" fmla="*/ 0 w 2456265"/>
              <a:gd name="connsiteY3" fmla="*/ 1954343 h 1954343"/>
            </a:gdLst>
            <a:ahLst/>
            <a:cxnLst>
              <a:cxn ang="0">
                <a:pos x="connsiteX0" y="connsiteY0"/>
              </a:cxn>
              <a:cxn ang="0">
                <a:pos x="connsiteX1" y="connsiteY1"/>
              </a:cxn>
              <a:cxn ang="0">
                <a:pos x="connsiteX2" y="connsiteY2"/>
              </a:cxn>
              <a:cxn ang="0">
                <a:pos x="connsiteX3" y="connsiteY3"/>
              </a:cxn>
            </a:cxnLst>
            <a:rect l="l" t="t" r="r" b="b"/>
            <a:pathLst>
              <a:path w="2456265" h="1954343">
                <a:moveTo>
                  <a:pt x="0" y="0"/>
                </a:moveTo>
                <a:lnTo>
                  <a:pt x="2456265" y="0"/>
                </a:lnTo>
                <a:lnTo>
                  <a:pt x="2456265" y="1954343"/>
                </a:lnTo>
                <a:lnTo>
                  <a:pt x="0" y="1954343"/>
                </a:lnTo>
                <a:close/>
              </a:path>
            </a:pathLst>
          </a:custGeom>
          <a:ln>
            <a:solidFill>
              <a:srgbClr val="1C2B0B"/>
            </a:solidFill>
          </a:ln>
          <a:effectLst>
            <a:outerShdw blurRad="50800" dist="38100" dir="5400000" algn="t" rotWithShape="0">
              <a:prstClr val="black">
                <a:alpha val="40000"/>
              </a:prstClr>
            </a:outerShdw>
          </a:effectLst>
        </p:spPr>
      </p:pic>
      <p:pic>
        <p:nvPicPr>
          <p:cNvPr id="20" name="图片占位符 2" descr="C:\Users\Administrator\Desktop\ppt模板\ppt图片\围串标漫画1.jpg围串标漫画1"/>
          <p:cNvPicPr>
            <a:picLocks noChangeAspect="1"/>
          </p:cNvPicPr>
          <p:nvPr/>
        </p:nvPicPr>
        <p:blipFill>
          <a:blip r:embed="rId5"/>
          <a:srcRect/>
          <a:stretch>
            <a:fillRect/>
          </a:stretch>
        </p:blipFill>
        <p:spPr>
          <a:xfrm>
            <a:off x="5364206" y="1426182"/>
            <a:ext cx="2304256" cy="1739265"/>
          </a:xfrm>
          <a:custGeom>
            <a:avLst/>
            <a:gdLst>
              <a:gd name="connsiteX0" fmla="*/ 0 w 2456265"/>
              <a:gd name="connsiteY0" fmla="*/ 0 h 1954343"/>
              <a:gd name="connsiteX1" fmla="*/ 2456265 w 2456265"/>
              <a:gd name="connsiteY1" fmla="*/ 0 h 1954343"/>
              <a:gd name="connsiteX2" fmla="*/ 2456265 w 2456265"/>
              <a:gd name="connsiteY2" fmla="*/ 1954343 h 1954343"/>
              <a:gd name="connsiteX3" fmla="*/ 0 w 2456265"/>
              <a:gd name="connsiteY3" fmla="*/ 1954343 h 1954343"/>
            </a:gdLst>
            <a:ahLst/>
            <a:cxnLst>
              <a:cxn ang="0">
                <a:pos x="connsiteX0" y="connsiteY0"/>
              </a:cxn>
              <a:cxn ang="0">
                <a:pos x="connsiteX1" y="connsiteY1"/>
              </a:cxn>
              <a:cxn ang="0">
                <a:pos x="connsiteX2" y="connsiteY2"/>
              </a:cxn>
              <a:cxn ang="0">
                <a:pos x="connsiteX3" y="connsiteY3"/>
              </a:cxn>
            </a:cxnLst>
            <a:rect l="l" t="t" r="r" b="b"/>
            <a:pathLst>
              <a:path w="2456265" h="1954343">
                <a:moveTo>
                  <a:pt x="0" y="0"/>
                </a:moveTo>
                <a:lnTo>
                  <a:pt x="2456265" y="0"/>
                </a:lnTo>
                <a:lnTo>
                  <a:pt x="2456265" y="1954343"/>
                </a:lnTo>
                <a:lnTo>
                  <a:pt x="0" y="1954343"/>
                </a:lnTo>
                <a:close/>
              </a:path>
            </a:pathLst>
          </a:custGeom>
          <a:ln>
            <a:solidFill>
              <a:srgbClr val="1C2B0B"/>
            </a:solidFill>
          </a:ln>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 presetClass="entr" presetSubtype="2" fill="hold" nodeType="afterEffect" p14:presetBounceEnd="44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44000">
                                          <p:cBhvr additive="base">
                                            <p:cTn id="13" dur="500" fill="hold"/>
                                            <p:tgtEl>
                                              <p:spTgt spid="11"/>
                                            </p:tgtEl>
                                            <p:attrNameLst>
                                              <p:attrName>ppt_x</p:attrName>
                                            </p:attrNameLst>
                                          </p:cBhvr>
                                          <p:tavLst>
                                            <p:tav tm="0">
                                              <p:val>
                                                <p:strVal val="1+#ppt_w/2"/>
                                              </p:val>
                                            </p:tav>
                                            <p:tav tm="100000">
                                              <p:val>
                                                <p:strVal val="#ppt_x"/>
                                              </p:val>
                                            </p:tav>
                                          </p:tavLst>
                                        </p:anim>
                                        <p:anim calcmode="lin" valueType="num" p14:bounceEnd="44000">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44000">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14:bounceEnd="44000">
                                          <p:cBhvr additive="base">
                                            <p:cTn id="17" dur="50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17418"/>
                                            </p:tgtEl>
                                            <p:attrNameLst>
                                              <p:attrName>style.visibility</p:attrName>
                                            </p:attrNameLst>
                                          </p:cBhvr>
                                          <p:to>
                                            <p:strVal val="visible"/>
                                          </p:to>
                                        </p:set>
                                        <p:animEffect transition="in" filter="barn(inVertical)">
                                          <p:cBhvr>
                                            <p:cTn id="28" dur="5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1500"/>
                                </p:stCondLst>
                                <p:childTnLst>
                                  <p:par>
                                    <p:cTn id="26" presetID="16" presetClass="entr" presetSubtype="21" fill="hold" grpId="0" nodeType="afterEffect">
                                      <p:stCondLst>
                                        <p:cond delay="0"/>
                                      </p:stCondLst>
                                      <p:childTnLst>
                                        <p:set>
                                          <p:cBhvr>
                                            <p:cTn id="27" dur="1" fill="hold">
                                              <p:stCondLst>
                                                <p:cond delay="0"/>
                                              </p:stCondLst>
                                            </p:cTn>
                                            <p:tgtEl>
                                              <p:spTgt spid="17418"/>
                                            </p:tgtEl>
                                            <p:attrNameLst>
                                              <p:attrName>style.visibility</p:attrName>
                                            </p:attrNameLst>
                                          </p:cBhvr>
                                          <p:to>
                                            <p:strVal val="visible"/>
                                          </p:to>
                                        </p:set>
                                        <p:animEffect transition="in" filter="barn(inVertical)">
                                          <p:cBhvr>
                                            <p:cTn id="28" dur="5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55930" y="19685"/>
            <a:ext cx="11155680" cy="6345555"/>
            <a:chOff x="1518" y="47"/>
            <a:chExt cx="17568" cy="9993"/>
          </a:xfrm>
        </p:grpSpPr>
        <p:sp>
          <p:nvSpPr>
            <p:cNvPr id="2" name="矩形 1"/>
            <p:cNvSpPr/>
            <p:nvPr/>
          </p:nvSpPr>
          <p:spPr>
            <a:xfrm>
              <a:off x="4759" y="47"/>
              <a:ext cx="11086" cy="9993"/>
            </a:xfrm>
            <a:prstGeom prst="rect">
              <a:avLst/>
            </a:prstGeom>
            <a:solidFill>
              <a:srgbClr val="1C2B0B">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9035" y="2140"/>
              <a:ext cx="2533" cy="2275"/>
              <a:chOff x="5151753" y="1412077"/>
              <a:chExt cx="2828456" cy="2540001"/>
            </a:xfrm>
            <a:solidFill>
              <a:srgbClr val="8EB401"/>
            </a:solidFill>
            <a:effectLst>
              <a:outerShdw blurRad="50800" dist="38100" dir="5400000" algn="t" rotWithShape="0">
                <a:prstClr val="black">
                  <a:alpha val="40000"/>
                </a:prstClr>
              </a:outerShdw>
            </a:effectLst>
          </p:grpSpPr>
          <p:sp>
            <p:nvSpPr>
              <p:cNvPr id="24" name="任意多边形 3"/>
              <p:cNvSpPr/>
              <p:nvPr/>
            </p:nvSpPr>
            <p:spPr>
              <a:xfrm>
                <a:off x="5151753" y="1412077"/>
                <a:ext cx="2828456" cy="2540001"/>
              </a:xfrm>
              <a:custGeom>
                <a:avLst/>
                <a:gdLst>
                  <a:gd name="connsiteX0" fmla="*/ 949445 w 3191647"/>
                  <a:gd name="connsiteY0" fmla="*/ 0 h 2866152"/>
                  <a:gd name="connsiteX1" fmla="*/ 2234352 w 3191647"/>
                  <a:gd name="connsiteY1" fmla="*/ 0 h 2866152"/>
                  <a:gd name="connsiteX2" fmla="*/ 2402131 w 3191647"/>
                  <a:gd name="connsiteY2" fmla="*/ 51249 h 2866152"/>
                  <a:gd name="connsiteX3" fmla="*/ 2409685 w 3191647"/>
                  <a:gd name="connsiteY3" fmla="*/ 57482 h 2866152"/>
                  <a:gd name="connsiteX4" fmla="*/ 2430115 w 3191647"/>
                  <a:gd name="connsiteY4" fmla="*/ 70005 h 2866152"/>
                  <a:gd name="connsiteX5" fmla="*/ 2508940 w 3191647"/>
                  <a:gd name="connsiteY5" fmla="*/ 159371 h 2866152"/>
                  <a:gd name="connsiteX6" fmla="*/ 3151394 w 3191647"/>
                  <a:gd name="connsiteY6" fmla="*/ 1272133 h 2866152"/>
                  <a:gd name="connsiteX7" fmla="*/ 3181372 w 3191647"/>
                  <a:gd name="connsiteY7" fmla="*/ 1499841 h 2866152"/>
                  <a:gd name="connsiteX8" fmla="*/ 3172981 w 3191647"/>
                  <a:gd name="connsiteY8" fmla="*/ 1522315 h 2866152"/>
                  <a:gd name="connsiteX9" fmla="*/ 3170003 w 3191647"/>
                  <a:gd name="connsiteY9" fmla="*/ 1535472 h 2866152"/>
                  <a:gd name="connsiteX10" fmla="*/ 3145044 w 3191647"/>
                  <a:gd name="connsiteY10" fmla="*/ 1590895 h 2866152"/>
                  <a:gd name="connsiteX11" fmla="*/ 2502590 w 3191647"/>
                  <a:gd name="connsiteY11" fmla="*/ 2703657 h 2866152"/>
                  <a:gd name="connsiteX12" fmla="*/ 2488794 w 3191647"/>
                  <a:gd name="connsiteY12" fmla="*/ 2722817 h 2866152"/>
                  <a:gd name="connsiteX13" fmla="*/ 2482806 w 3191647"/>
                  <a:gd name="connsiteY13" fmla="*/ 2733849 h 2866152"/>
                  <a:gd name="connsiteX14" fmla="*/ 2467439 w 3191647"/>
                  <a:gd name="connsiteY14" fmla="*/ 2752474 h 2866152"/>
                  <a:gd name="connsiteX15" fmla="*/ 2467072 w 3191647"/>
                  <a:gd name="connsiteY15" fmla="*/ 2752984 h 2866152"/>
                  <a:gd name="connsiteX16" fmla="*/ 2466846 w 3191647"/>
                  <a:gd name="connsiteY16" fmla="*/ 2753192 h 2866152"/>
                  <a:gd name="connsiteX17" fmla="*/ 2446163 w 3191647"/>
                  <a:gd name="connsiteY17" fmla="*/ 2778260 h 2866152"/>
                  <a:gd name="connsiteX18" fmla="*/ 2233973 w 3191647"/>
                  <a:gd name="connsiteY18" fmla="*/ 2866152 h 2866152"/>
                  <a:gd name="connsiteX19" fmla="*/ 949066 w 3191647"/>
                  <a:gd name="connsiteY19" fmla="*/ 2866152 h 2866152"/>
                  <a:gd name="connsiteX20" fmla="*/ 700233 w 3191647"/>
                  <a:gd name="connsiteY20" fmla="*/ 2733849 h 2866152"/>
                  <a:gd name="connsiteX21" fmla="*/ 689623 w 3191647"/>
                  <a:gd name="connsiteY21" fmla="*/ 2714300 h 2866152"/>
                  <a:gd name="connsiteX22" fmla="*/ 681960 w 3191647"/>
                  <a:gd name="connsiteY22" fmla="*/ 2703658 h 2866152"/>
                  <a:gd name="connsiteX23" fmla="*/ 39506 w 3191647"/>
                  <a:gd name="connsiteY23" fmla="*/ 1590896 h 2866152"/>
                  <a:gd name="connsiteX24" fmla="*/ 1526 w 3191647"/>
                  <a:gd name="connsiteY24" fmla="*/ 1477948 h 2866152"/>
                  <a:gd name="connsiteX25" fmla="*/ 720 w 3191647"/>
                  <a:gd name="connsiteY25" fmla="*/ 1447354 h 2866152"/>
                  <a:gd name="connsiteX26" fmla="*/ 0 w 3191647"/>
                  <a:gd name="connsiteY26" fmla="*/ 1443059 h 2866152"/>
                  <a:gd name="connsiteX27" fmla="*/ 303 w 3191647"/>
                  <a:gd name="connsiteY27" fmla="*/ 1431516 h 2866152"/>
                  <a:gd name="connsiteX28" fmla="*/ 0 w 3191647"/>
                  <a:gd name="connsiteY28" fmla="*/ 1419970 h 2866152"/>
                  <a:gd name="connsiteX29" fmla="*/ 720 w 3191647"/>
                  <a:gd name="connsiteY29" fmla="*/ 1415675 h 2866152"/>
                  <a:gd name="connsiteX30" fmla="*/ 1526 w 3191647"/>
                  <a:gd name="connsiteY30" fmla="*/ 1385081 h 2866152"/>
                  <a:gd name="connsiteX31" fmla="*/ 39506 w 3191647"/>
                  <a:gd name="connsiteY31" fmla="*/ 1272134 h 2866152"/>
                  <a:gd name="connsiteX32" fmla="*/ 681960 w 3191647"/>
                  <a:gd name="connsiteY32" fmla="*/ 159372 h 2866152"/>
                  <a:gd name="connsiteX33" fmla="*/ 698045 w 3191647"/>
                  <a:gd name="connsiteY33" fmla="*/ 137034 h 2866152"/>
                  <a:gd name="connsiteX34" fmla="*/ 700612 w 3191647"/>
                  <a:gd name="connsiteY34" fmla="*/ 132303 h 2866152"/>
                  <a:gd name="connsiteX35" fmla="*/ 707202 w 3191647"/>
                  <a:gd name="connsiteY35" fmla="*/ 124316 h 2866152"/>
                  <a:gd name="connsiteX36" fmla="*/ 717478 w 3191647"/>
                  <a:gd name="connsiteY36" fmla="*/ 110046 h 2866152"/>
                  <a:gd name="connsiteX37" fmla="*/ 723796 w 3191647"/>
                  <a:gd name="connsiteY37" fmla="*/ 104204 h 2866152"/>
                  <a:gd name="connsiteX38" fmla="*/ 737255 w 3191647"/>
                  <a:gd name="connsiteY38" fmla="*/ 87892 h 2866152"/>
                  <a:gd name="connsiteX39" fmla="*/ 949445 w 3191647"/>
                  <a:gd name="connsiteY39" fmla="*/ 0 h 286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91647" h="2866152">
                    <a:moveTo>
                      <a:pt x="949445" y="0"/>
                    </a:moveTo>
                    <a:lnTo>
                      <a:pt x="2234352" y="0"/>
                    </a:lnTo>
                    <a:cubicBezTo>
                      <a:pt x="2296501" y="0"/>
                      <a:pt x="2354237" y="18893"/>
                      <a:pt x="2402131" y="51249"/>
                    </a:cubicBezTo>
                    <a:lnTo>
                      <a:pt x="2409685" y="57482"/>
                    </a:lnTo>
                    <a:lnTo>
                      <a:pt x="2430115" y="70005"/>
                    </a:lnTo>
                    <a:cubicBezTo>
                      <a:pt x="2461216" y="93504"/>
                      <a:pt x="2488224" y="123489"/>
                      <a:pt x="2508940" y="159371"/>
                    </a:cubicBezTo>
                    <a:lnTo>
                      <a:pt x="3151394" y="1272133"/>
                    </a:lnTo>
                    <a:cubicBezTo>
                      <a:pt x="3192826" y="1343897"/>
                      <a:pt x="3201249" y="1425660"/>
                      <a:pt x="3181372" y="1499841"/>
                    </a:cubicBezTo>
                    <a:lnTo>
                      <a:pt x="3172981" y="1522315"/>
                    </a:lnTo>
                    <a:lnTo>
                      <a:pt x="3170003" y="1535472"/>
                    </a:lnTo>
                    <a:cubicBezTo>
                      <a:pt x="3163697" y="1554388"/>
                      <a:pt x="3155402" y="1572954"/>
                      <a:pt x="3145044" y="1590895"/>
                    </a:cubicBezTo>
                    <a:lnTo>
                      <a:pt x="2502590" y="2703657"/>
                    </a:lnTo>
                    <a:lnTo>
                      <a:pt x="2488794" y="2722817"/>
                    </a:lnTo>
                    <a:lnTo>
                      <a:pt x="2482806" y="2733849"/>
                    </a:lnTo>
                    <a:lnTo>
                      <a:pt x="2467439" y="2752474"/>
                    </a:lnTo>
                    <a:lnTo>
                      <a:pt x="2467072" y="2752984"/>
                    </a:lnTo>
                    <a:lnTo>
                      <a:pt x="2466846" y="2753192"/>
                    </a:lnTo>
                    <a:lnTo>
                      <a:pt x="2446163" y="2778260"/>
                    </a:lnTo>
                    <a:cubicBezTo>
                      <a:pt x="2391859" y="2832565"/>
                      <a:pt x="2316839" y="2866152"/>
                      <a:pt x="2233973" y="2866152"/>
                    </a:cubicBezTo>
                    <a:lnTo>
                      <a:pt x="949066" y="2866152"/>
                    </a:lnTo>
                    <a:cubicBezTo>
                      <a:pt x="845484" y="2866152"/>
                      <a:pt x="754160" y="2813671"/>
                      <a:pt x="700233" y="2733849"/>
                    </a:cubicBezTo>
                    <a:lnTo>
                      <a:pt x="689623" y="2714300"/>
                    </a:lnTo>
                    <a:lnTo>
                      <a:pt x="681960" y="2703658"/>
                    </a:lnTo>
                    <a:lnTo>
                      <a:pt x="39506" y="1590896"/>
                    </a:lnTo>
                    <a:cubicBezTo>
                      <a:pt x="18789" y="1555014"/>
                      <a:pt x="6326" y="1516632"/>
                      <a:pt x="1526" y="1477948"/>
                    </a:cubicBezTo>
                    <a:lnTo>
                      <a:pt x="720" y="1447354"/>
                    </a:lnTo>
                    <a:lnTo>
                      <a:pt x="0" y="1443059"/>
                    </a:lnTo>
                    <a:lnTo>
                      <a:pt x="303" y="1431516"/>
                    </a:lnTo>
                    <a:lnTo>
                      <a:pt x="0" y="1419970"/>
                    </a:lnTo>
                    <a:lnTo>
                      <a:pt x="720" y="1415675"/>
                    </a:lnTo>
                    <a:lnTo>
                      <a:pt x="1526" y="1385081"/>
                    </a:lnTo>
                    <a:cubicBezTo>
                      <a:pt x="6326" y="1346398"/>
                      <a:pt x="18789" y="1308016"/>
                      <a:pt x="39506" y="1272134"/>
                    </a:cubicBezTo>
                    <a:lnTo>
                      <a:pt x="681960" y="159372"/>
                    </a:lnTo>
                    <a:lnTo>
                      <a:pt x="698045" y="137034"/>
                    </a:lnTo>
                    <a:lnTo>
                      <a:pt x="700612" y="132303"/>
                    </a:lnTo>
                    <a:lnTo>
                      <a:pt x="707202" y="124316"/>
                    </a:lnTo>
                    <a:lnTo>
                      <a:pt x="717478" y="110046"/>
                    </a:lnTo>
                    <a:lnTo>
                      <a:pt x="723796" y="104204"/>
                    </a:lnTo>
                    <a:lnTo>
                      <a:pt x="737255" y="87892"/>
                    </a:lnTo>
                    <a:cubicBezTo>
                      <a:pt x="791559" y="33588"/>
                      <a:pt x="866580" y="0"/>
                      <a:pt x="949445" y="0"/>
                    </a:cubicBezTo>
                    <a:close/>
                  </a:path>
                </a:pathLst>
              </a:custGeom>
              <a:solidFill>
                <a:srgbClr val="1C2B0B"/>
              </a:solidFill>
              <a:ln w="57150">
                <a:solidFill>
                  <a:schemeClr val="bg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b="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5" name="文本框 24"/>
              <p:cNvSpPr txBox="1"/>
              <p:nvPr/>
            </p:nvSpPr>
            <p:spPr>
              <a:xfrm>
                <a:off x="5588374" y="1790344"/>
                <a:ext cx="1973897" cy="1784099"/>
              </a:xfrm>
              <a:prstGeom prst="rect">
                <a:avLst/>
              </a:prstGeom>
              <a:noFill/>
            </p:spPr>
            <p:txBody>
              <a:bodyPr wrap="none" rtlCol="0">
                <a:spAutoFit/>
              </a:bodyPr>
              <a:lstStyle/>
              <a:p>
                <a:r>
                  <a:rPr lang="en-US" altLang="zh-CN"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a:t>
                </a:r>
                <a:r>
                  <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a:t>
                </a:r>
                <a:endParaRPr lang="en-US" sz="6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6" name="文本框 25"/>
              <p:cNvSpPr txBox="1"/>
              <p:nvPr/>
            </p:nvSpPr>
            <p:spPr>
              <a:xfrm>
                <a:off x="5800635" y="3197865"/>
                <a:ext cx="544831" cy="539249"/>
              </a:xfrm>
              <a:prstGeom prst="rect">
                <a:avLst/>
              </a:prstGeom>
              <a:noFill/>
            </p:spPr>
            <p:txBody>
              <a:bodyPr wrap="none" rtlCol="0">
                <a:spAutoFit/>
              </a:bodyPr>
              <a:lstStyle/>
              <a:p>
                <a:pPr algn="ctr"/>
                <a:endParaRPr lang="zh-CN" altLang="en-US" sz="1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Segoe UI Semilight" panose="020B0402040204020203" pitchFamily="34" charset="0"/>
                </a:endParaRPr>
              </a:p>
            </p:txBody>
          </p:sp>
        </p:grpSp>
        <p:sp>
          <p:nvSpPr>
            <p:cNvPr id="27" name="文本框 26"/>
            <p:cNvSpPr txBox="1"/>
            <p:nvPr/>
          </p:nvSpPr>
          <p:spPr>
            <a:xfrm>
              <a:off x="1518" y="4941"/>
              <a:ext cx="17568" cy="3633"/>
            </a:xfrm>
            <a:prstGeom prst="rect">
              <a:avLst/>
            </a:prstGeom>
            <a:noFill/>
            <a:effectLst/>
          </p:spPr>
          <p:txBody>
            <a:bodyPr wrap="none" rtlCol="0">
              <a:spAutoFit/>
            </a:bodyPr>
            <a:lstStyle/>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《暂行规定》</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中明确的信用评价的适用范围及评价内容</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a:r>
                <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是什么？</a:t>
              </a:r>
              <a:endParaRPr lang="zh-CN" sz="4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bwMode="auto">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0490" name="Text Box 10"/>
          <p:cNvSpPr txBox="1">
            <a:spLocks noChangeArrowheads="1"/>
          </p:cNvSpPr>
          <p:nvPr/>
        </p:nvSpPr>
        <p:spPr bwMode="auto">
          <a:xfrm>
            <a:off x="279400" y="1258570"/>
            <a:ext cx="5367020" cy="218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200000"/>
              </a:lnSpc>
              <a:spcBef>
                <a:spcPct val="50000"/>
              </a:spcBef>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rPr>
              <a:t>      </a:t>
            </a:r>
            <a:r>
              <a:rPr sz="1600" dirty="0">
                <a:latin typeface="微软雅黑" panose="020B0503020204020204" pitchFamily="34" charset="-122"/>
                <a:ea typeface="微软雅黑" panose="020B0503020204020204" pitchFamily="34" charset="-122"/>
              </a:rPr>
              <a:t>凡在我市为依法必须招投标的工程建设项目提供招标代理服务的机构及项目负责人应按照本规定接受信用评价。</a:t>
            </a:r>
            <a:endParaRPr sz="1600" dirty="0">
              <a:latin typeface="微软雅黑" panose="020B0503020204020204" pitchFamily="34" charset="-122"/>
              <a:ea typeface="微软雅黑" panose="020B0503020204020204" pitchFamily="34" charset="-122"/>
            </a:endParaRPr>
          </a:p>
          <a:p>
            <a:pPr algn="l">
              <a:lnSpc>
                <a:spcPct val="200000"/>
              </a:lnSpc>
              <a:spcBef>
                <a:spcPct val="50000"/>
              </a:spcBef>
            </a:pPr>
            <a:r>
              <a:rPr sz="1600" dirty="0">
                <a:latin typeface="微软雅黑" panose="020B0503020204020204" pitchFamily="34" charset="-122"/>
                <a:ea typeface="微软雅黑" panose="020B0503020204020204" pitchFamily="34" charset="-122"/>
              </a:rPr>
              <a:t>     信用评价内容主要由招标代理基本信息、优良信用信息、不良信用信息等构成。</a:t>
            </a:r>
            <a:endParaRPr sz="1600"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half" idx="10"/>
          </p:nvPr>
        </p:nvSpPr>
        <p:spPr/>
        <p:txBody>
          <a:bodyPr/>
          <a:p>
            <a:fld id="{C6735AEE-B899-4215-8A64-679D857F0819}" type="datetime1">
              <a:rPr lang="zh-CN" altLang="en-US"/>
            </a:fld>
            <a:endParaRPr lang="zh-CN" altLang="en-US" sz="1800">
              <a:solidFill>
                <a:schemeClr val="tx1"/>
              </a:solidFill>
              <a:ea typeface="+mn-ea"/>
            </a:endParaRPr>
          </a:p>
        </p:txBody>
      </p:sp>
      <p:sp>
        <p:nvSpPr>
          <p:cNvPr id="23" name="Rectangle 84"/>
          <p:cNvSpPr>
            <a:spLocks noChangeArrowheads="1"/>
          </p:cNvSpPr>
          <p:nvPr/>
        </p:nvSpPr>
        <p:spPr bwMode="auto">
          <a:xfrm>
            <a:off x="6398260" y="5105400"/>
            <a:ext cx="1499235" cy="426085"/>
          </a:xfrm>
          <a:prstGeom prst="roundRect">
            <a:avLst/>
          </a:prstGeom>
          <a:no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877570">
              <a:defRPr/>
            </a:pPr>
            <a:endParaRPr lang="en-US" b="1" dirty="0">
              <a:solidFill>
                <a:srgbClr val="E3A914"/>
              </a:solidFill>
              <a:effectLst>
                <a:reflection blurRad="6350" stA="55000" endA="50" endPos="85000" dist="29997" dir="5400000" sy="-100000" algn="bl" rotWithShape="0"/>
              </a:effectLst>
              <a:latin typeface="微软雅黑" panose="020B0503020204020204" pitchFamily="34" charset="-122"/>
              <a:ea typeface="微软雅黑" panose="020B0503020204020204" pitchFamily="34" charset="-122"/>
            </a:endParaRPr>
          </a:p>
        </p:txBody>
      </p:sp>
      <p:grpSp>
        <p:nvGrpSpPr>
          <p:cNvPr id="24" name="组合 23"/>
          <p:cNvGrpSpPr/>
          <p:nvPr/>
        </p:nvGrpSpPr>
        <p:grpSpPr>
          <a:xfrm>
            <a:off x="5646246" y="1587183"/>
            <a:ext cx="3761914" cy="3766820"/>
            <a:chOff x="9590" y="1915"/>
            <a:chExt cx="5924" cy="5932"/>
          </a:xfrm>
        </p:grpSpPr>
        <p:grpSp>
          <p:nvGrpSpPr>
            <p:cNvPr id="32" name="组合 31"/>
            <p:cNvGrpSpPr/>
            <p:nvPr/>
          </p:nvGrpSpPr>
          <p:grpSpPr>
            <a:xfrm>
              <a:off x="9590" y="1915"/>
              <a:ext cx="5111" cy="5932"/>
              <a:chOff x="8571" y="5285"/>
              <a:chExt cx="5111" cy="5932"/>
            </a:xfrm>
          </p:grpSpPr>
          <p:sp>
            <p:nvSpPr>
              <p:cNvPr id="8" name="六边形 7"/>
              <p:cNvSpPr/>
              <p:nvPr/>
            </p:nvSpPr>
            <p:spPr>
              <a:xfrm>
                <a:off x="8571" y="5285"/>
                <a:ext cx="3912" cy="3232"/>
              </a:xfrm>
              <a:prstGeom prst="hexagon">
                <a:avLst/>
              </a:prstGeom>
              <a:blipFill dpi="0" rotWithShape="1">
                <a:blip r:embed="rId2" cstate="print">
                  <a:extLst>
                    <a:ext uri="{28A0092B-C50C-407E-A947-70E740481C1C}">
                      <a14:useLocalDpi xmlns:a14="http://schemas.microsoft.com/office/drawing/2010/main" val="0"/>
                    </a:ext>
                  </a:extLst>
                </a:blip>
                <a:srcRect/>
                <a:stretch>
                  <a:fillRect/>
                </a:stretch>
              </a:blipFill>
              <a:ln w="76200" cap="flat" cmpd="sng" algn="ctr">
                <a:solidFill>
                  <a:srgbClr val="E3A914"/>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lumMod val="65000"/>
                      <a:lumOff val="35000"/>
                    </a:sysClr>
                  </a:solidFill>
                </a:endParaRPr>
              </a:p>
            </p:txBody>
          </p:sp>
          <p:grpSp>
            <p:nvGrpSpPr>
              <p:cNvPr id="9" name="组合 8"/>
              <p:cNvGrpSpPr/>
              <p:nvPr/>
            </p:nvGrpSpPr>
            <p:grpSpPr>
              <a:xfrm>
                <a:off x="9397" y="8517"/>
                <a:ext cx="1130" cy="2700"/>
                <a:chOff x="5076651" y="3492500"/>
                <a:chExt cx="717550" cy="1714183"/>
              </a:xfrm>
            </p:grpSpPr>
            <p:cxnSp>
              <p:nvCxnSpPr>
                <p:cNvPr id="13" name="直接连接符 12"/>
                <p:cNvCxnSpPr/>
                <p:nvPr/>
              </p:nvCxnSpPr>
              <p:spPr>
                <a:xfrm>
                  <a:off x="5076651" y="3492500"/>
                  <a:ext cx="0" cy="1123950"/>
                </a:xfrm>
                <a:prstGeom prst="line">
                  <a:avLst/>
                </a:prstGeom>
                <a:noFill/>
                <a:ln w="28575" cap="flat" cmpd="sng" algn="ctr">
                  <a:solidFill>
                    <a:srgbClr val="E3A914"/>
                  </a:solidFill>
                  <a:prstDash val="sysDash"/>
                </a:ln>
                <a:effectLst/>
              </p:spPr>
              <p:style>
                <a:lnRef idx="1">
                  <a:srgbClr val="4F81BD"/>
                </a:lnRef>
                <a:fillRef idx="0">
                  <a:srgbClr val="4F81BD"/>
                </a:fillRef>
                <a:effectRef idx="0">
                  <a:srgbClr val="4F81BD"/>
                </a:effectRef>
                <a:fontRef idx="minor">
                  <a:sysClr val="windowText" lastClr="000000"/>
                </a:fontRef>
              </p:style>
            </p:cxnSp>
            <p:cxnSp>
              <p:nvCxnSpPr>
                <p:cNvPr id="14" name="直接连接符 13"/>
                <p:cNvCxnSpPr/>
                <p:nvPr/>
              </p:nvCxnSpPr>
              <p:spPr>
                <a:xfrm>
                  <a:off x="5794201" y="4082733"/>
                  <a:ext cx="0" cy="1123950"/>
                </a:xfrm>
                <a:prstGeom prst="line">
                  <a:avLst/>
                </a:prstGeom>
                <a:noFill/>
                <a:ln w="28575" cap="flat" cmpd="sng" algn="ctr">
                  <a:solidFill>
                    <a:srgbClr val="E3A914"/>
                  </a:solidFill>
                  <a:prstDash val="sysDash"/>
                </a:ln>
                <a:effectLst/>
              </p:spPr>
              <p:style>
                <a:lnRef idx="1">
                  <a:srgbClr val="4F81BD"/>
                </a:lnRef>
                <a:fillRef idx="0">
                  <a:srgbClr val="4F81BD"/>
                </a:fillRef>
                <a:effectRef idx="0">
                  <a:srgbClr val="4F81BD"/>
                </a:effectRef>
                <a:fontRef idx="minor">
                  <a:sysClr val="windowText" lastClr="000000"/>
                </a:fontRef>
              </p:style>
            </p:cxnSp>
            <p:cxnSp>
              <p:nvCxnSpPr>
                <p:cNvPr id="15" name="直接连接符 14"/>
                <p:cNvCxnSpPr/>
                <p:nvPr/>
              </p:nvCxnSpPr>
              <p:spPr>
                <a:xfrm>
                  <a:off x="5076651" y="4645025"/>
                  <a:ext cx="715962" cy="0"/>
                </a:xfrm>
                <a:prstGeom prst="line">
                  <a:avLst/>
                </a:prstGeom>
                <a:noFill/>
                <a:ln w="28575" cap="flat" cmpd="sng" algn="ctr">
                  <a:solidFill>
                    <a:srgbClr val="E3A914"/>
                  </a:solidFill>
                  <a:prstDash val="sysDash"/>
                </a:ln>
                <a:effectLst/>
              </p:spPr>
              <p:style>
                <a:lnRef idx="1">
                  <a:srgbClr val="4F81BD"/>
                </a:lnRef>
                <a:fillRef idx="0">
                  <a:srgbClr val="4F81BD"/>
                </a:fillRef>
                <a:effectRef idx="0">
                  <a:srgbClr val="4F81BD"/>
                </a:effectRef>
                <a:fontRef idx="minor">
                  <a:sysClr val="windowText" lastClr="000000"/>
                </a:fontRef>
              </p:style>
            </p:cxnSp>
          </p:grpSp>
          <p:sp>
            <p:nvSpPr>
              <p:cNvPr id="26" name="Rectangle 84"/>
              <p:cNvSpPr>
                <a:spLocks noChangeArrowheads="1"/>
              </p:cNvSpPr>
              <p:nvPr/>
            </p:nvSpPr>
            <p:spPr bwMode="auto">
              <a:xfrm>
                <a:off x="10698" y="9326"/>
                <a:ext cx="2984" cy="758"/>
              </a:xfrm>
              <a:prstGeom prst="roundRect">
                <a:avLst/>
              </a:prstGeom>
              <a:noFill/>
              <a:ln w="25400" cap="flat" cmpd="sng" algn="ctr">
                <a:no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877570">
                  <a:defRPr/>
                </a:pPr>
                <a:endParaRPr lang="en-US" altLang="zh-CN" b="1" dirty="0">
                  <a:solidFill>
                    <a:srgbClr val="E3A914"/>
                  </a:solidFill>
                  <a:effectLst>
                    <a:reflection blurRad="6350" stA="55000" endA="50" endPos="85000" dist="29997" dir="5400000" sy="-100000" algn="bl" rotWithShape="0"/>
                  </a:effectLst>
                  <a:latin typeface="微软雅黑" panose="020B0503020204020204" pitchFamily="34" charset="-122"/>
                  <a:ea typeface="微软雅黑" panose="020B0503020204020204" pitchFamily="34" charset="-122"/>
                </a:endParaRPr>
              </a:p>
            </p:txBody>
          </p:sp>
        </p:grpSp>
        <p:sp>
          <p:nvSpPr>
            <p:cNvPr id="21" name="文本框 20"/>
            <p:cNvSpPr txBox="1"/>
            <p:nvPr/>
          </p:nvSpPr>
          <p:spPr>
            <a:xfrm>
              <a:off x="11717" y="6600"/>
              <a:ext cx="3797" cy="725"/>
            </a:xfrm>
            <a:prstGeom prst="rect">
              <a:avLst/>
            </a:prstGeom>
            <a:noFill/>
          </p:spPr>
          <p:txBody>
            <a:bodyPr wrap="square" rtlCol="0">
              <a:spAutoFit/>
            </a:bodyPr>
            <a:p>
              <a:r>
                <a:rPr lang="zh-CN" altLang="en-US" sz="2400" b="1">
                  <a:solidFill>
                    <a:srgbClr val="E3A914"/>
                  </a:solidFill>
                </a:rPr>
                <a:t>电子招投标系统</a:t>
              </a:r>
              <a:endParaRPr lang="zh-CN" altLang="en-US" sz="2400" b="1">
                <a:solidFill>
                  <a:srgbClr val="E3A914"/>
                </a:solidFill>
              </a:endParaRPr>
            </a:p>
          </p:txBody>
        </p:sp>
      </p:grpSp>
      <p:grpSp>
        <p:nvGrpSpPr>
          <p:cNvPr id="25" name="组合 24"/>
          <p:cNvGrpSpPr/>
          <p:nvPr/>
        </p:nvGrpSpPr>
        <p:grpSpPr>
          <a:xfrm>
            <a:off x="8067040" y="824865"/>
            <a:ext cx="4009390" cy="1655445"/>
            <a:chOff x="13127" y="340"/>
            <a:chExt cx="6314" cy="2607"/>
          </a:xfrm>
        </p:grpSpPr>
        <p:grpSp>
          <p:nvGrpSpPr>
            <p:cNvPr id="31" name="组合 30"/>
            <p:cNvGrpSpPr/>
            <p:nvPr/>
          </p:nvGrpSpPr>
          <p:grpSpPr>
            <a:xfrm>
              <a:off x="13127" y="340"/>
              <a:ext cx="5463" cy="2607"/>
              <a:chOff x="11604" y="4348"/>
              <a:chExt cx="5463" cy="2607"/>
            </a:xfrm>
          </p:grpSpPr>
          <p:sp>
            <p:nvSpPr>
              <p:cNvPr id="16" name="六边形 15"/>
              <p:cNvSpPr/>
              <p:nvPr/>
            </p:nvSpPr>
            <p:spPr bwMode="auto">
              <a:xfrm>
                <a:off x="11604" y="4358"/>
                <a:ext cx="2989" cy="2597"/>
              </a:xfrm>
              <a:prstGeom prst="hexagon">
                <a:avLst/>
              </a:prstGeom>
              <a:blipFill dpi="0" rotWithShape="1">
                <a:blip r:embed="rId3" cstate="print">
                  <a:extLst>
                    <a:ext uri="{28A0092B-C50C-407E-A947-70E740481C1C}">
                      <a14:useLocalDpi xmlns:a14="http://schemas.microsoft.com/office/drawing/2010/main" val="0"/>
                    </a:ext>
                  </a:extLst>
                </a:blip>
                <a:srcRect/>
                <a:stretch>
                  <a:fillRect/>
                </a:stretch>
              </a:blipFill>
              <a:ln w="76200" cap="flat" cmpd="sng" algn="ctr">
                <a:solidFill>
                  <a:srgbClr val="E3A914"/>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lstStyle/>
              <a:p>
                <a:pPr algn="ctr" fontAlgn="auto">
                  <a:spcBef>
                    <a:spcPts val="0"/>
                  </a:spcBef>
                  <a:spcAft>
                    <a:spcPts val="0"/>
                  </a:spcAft>
                  <a:defRPr/>
                </a:pPr>
                <a:endParaRPr lang="zh-CN" altLang="en-US">
                  <a:solidFill>
                    <a:sysClr val="windowText" lastClr="000000">
                      <a:lumMod val="65000"/>
                      <a:lumOff val="35000"/>
                    </a:sysClr>
                  </a:solidFill>
                </a:endParaRPr>
              </a:p>
            </p:txBody>
          </p:sp>
          <p:grpSp>
            <p:nvGrpSpPr>
              <p:cNvPr id="17" name="组合 16"/>
              <p:cNvGrpSpPr/>
              <p:nvPr/>
            </p:nvGrpSpPr>
            <p:grpSpPr>
              <a:xfrm>
                <a:off x="14135" y="4348"/>
                <a:ext cx="2932" cy="1290"/>
                <a:chOff x="8975526" y="2761066"/>
                <a:chExt cx="1861811" cy="819150"/>
              </a:xfrm>
            </p:grpSpPr>
            <p:cxnSp>
              <p:nvCxnSpPr>
                <p:cNvPr id="18" name="直接连接符 17"/>
                <p:cNvCxnSpPr/>
                <p:nvPr/>
              </p:nvCxnSpPr>
              <p:spPr>
                <a:xfrm flipV="1">
                  <a:off x="10271670" y="2761066"/>
                  <a:ext cx="0" cy="787400"/>
                </a:xfrm>
                <a:prstGeom prst="line">
                  <a:avLst/>
                </a:prstGeom>
                <a:noFill/>
                <a:ln w="28575" cap="flat" cmpd="sng" algn="ctr">
                  <a:solidFill>
                    <a:srgbClr val="E3A914"/>
                  </a:solidFill>
                  <a:prstDash val="sysDash"/>
                </a:ln>
                <a:effectLst/>
              </p:spPr>
              <p:style>
                <a:lnRef idx="1">
                  <a:srgbClr val="4F81BD"/>
                </a:lnRef>
                <a:fillRef idx="0">
                  <a:srgbClr val="4F81BD"/>
                </a:fillRef>
                <a:effectRef idx="0">
                  <a:srgbClr val="4F81BD"/>
                </a:effectRef>
                <a:fontRef idx="minor">
                  <a:sysClr val="windowText" lastClr="000000"/>
                </a:fontRef>
              </p:style>
            </p:cxnSp>
            <p:cxnSp>
              <p:nvCxnSpPr>
                <p:cNvPr id="19" name="直接连接符 18"/>
                <p:cNvCxnSpPr/>
                <p:nvPr/>
              </p:nvCxnSpPr>
              <p:spPr>
                <a:xfrm>
                  <a:off x="8975526" y="2767416"/>
                  <a:ext cx="1296144" cy="0"/>
                </a:xfrm>
                <a:prstGeom prst="line">
                  <a:avLst/>
                </a:prstGeom>
                <a:noFill/>
                <a:ln w="28575" cap="flat" cmpd="sng" algn="ctr">
                  <a:solidFill>
                    <a:srgbClr val="E3A914"/>
                  </a:solidFill>
                  <a:prstDash val="sysDash"/>
                </a:ln>
                <a:effectLst/>
              </p:spPr>
              <p:style>
                <a:lnRef idx="1">
                  <a:srgbClr val="4F81BD"/>
                </a:lnRef>
                <a:fillRef idx="0">
                  <a:srgbClr val="4F81BD"/>
                </a:fillRef>
                <a:effectRef idx="0">
                  <a:srgbClr val="4F81BD"/>
                </a:effectRef>
                <a:fontRef idx="minor">
                  <a:sysClr val="windowText" lastClr="000000"/>
                </a:fontRef>
              </p:style>
            </p:cxnSp>
            <p:cxnSp>
              <p:nvCxnSpPr>
                <p:cNvPr id="20" name="直接连接符 19"/>
                <p:cNvCxnSpPr/>
                <p:nvPr/>
              </p:nvCxnSpPr>
              <p:spPr>
                <a:xfrm>
                  <a:off x="9637712" y="3580216"/>
                  <a:ext cx="1199625" cy="0"/>
                </a:xfrm>
                <a:prstGeom prst="line">
                  <a:avLst/>
                </a:prstGeom>
                <a:noFill/>
                <a:ln w="28575" cap="flat" cmpd="sng" algn="ctr">
                  <a:solidFill>
                    <a:srgbClr val="E3A914"/>
                  </a:solidFill>
                  <a:prstDash val="sysDash"/>
                </a:ln>
                <a:effectLst/>
              </p:spPr>
              <p:style>
                <a:lnRef idx="1">
                  <a:srgbClr val="4F81BD"/>
                </a:lnRef>
                <a:fillRef idx="0">
                  <a:srgbClr val="4F81BD"/>
                </a:fillRef>
                <a:effectRef idx="0">
                  <a:srgbClr val="4F81BD"/>
                </a:effectRef>
                <a:fontRef idx="minor">
                  <a:sysClr val="windowText" lastClr="000000"/>
                </a:fontRef>
              </p:style>
            </p:cxnSp>
          </p:grpSp>
        </p:grpSp>
        <p:sp>
          <p:nvSpPr>
            <p:cNvPr id="22" name="文本框 21"/>
            <p:cNvSpPr txBox="1"/>
            <p:nvPr/>
          </p:nvSpPr>
          <p:spPr>
            <a:xfrm>
              <a:off x="16218" y="1765"/>
              <a:ext cx="3223" cy="725"/>
            </a:xfrm>
            <a:prstGeom prst="rect">
              <a:avLst/>
            </a:prstGeom>
            <a:noFill/>
          </p:spPr>
          <p:txBody>
            <a:bodyPr wrap="square" rtlCol="0">
              <a:spAutoFit/>
            </a:bodyPr>
            <a:p>
              <a:r>
                <a:rPr lang="zh-CN" altLang="en-US" sz="2400" b="1">
                  <a:solidFill>
                    <a:srgbClr val="E3A914"/>
                  </a:solidFill>
                </a:rPr>
                <a:t>一标一评系统</a:t>
              </a:r>
              <a:endParaRPr lang="zh-CN" altLang="en-US" sz="2400" b="1">
                <a:solidFill>
                  <a:srgbClr val="E3A914"/>
                </a:solidFill>
              </a:endParaRPr>
            </a:p>
          </p:txBody>
        </p:sp>
      </p:grpSp>
      <p:grpSp>
        <p:nvGrpSpPr>
          <p:cNvPr id="39" name="组合 38"/>
          <p:cNvGrpSpPr/>
          <p:nvPr/>
        </p:nvGrpSpPr>
        <p:grpSpPr>
          <a:xfrm>
            <a:off x="4336415" y="2707005"/>
            <a:ext cx="7119620" cy="3878580"/>
            <a:chOff x="6925" y="3899"/>
            <a:chExt cx="11212" cy="6108"/>
          </a:xfrm>
        </p:grpSpPr>
        <p:cxnSp>
          <p:nvCxnSpPr>
            <p:cNvPr id="33" name="直接连接符 32"/>
            <p:cNvCxnSpPr/>
            <p:nvPr/>
          </p:nvCxnSpPr>
          <p:spPr>
            <a:xfrm>
              <a:off x="11788" y="8237"/>
              <a:ext cx="0" cy="1770"/>
            </a:xfrm>
            <a:prstGeom prst="line">
              <a:avLst/>
            </a:prstGeom>
            <a:noFill/>
            <a:ln w="28575" cap="flat" cmpd="sng" algn="ctr">
              <a:solidFill>
                <a:srgbClr val="E3A914"/>
              </a:solidFill>
              <a:prstDash val="sysDash"/>
            </a:ln>
            <a:effectLst/>
          </p:spPr>
          <p:style>
            <a:lnRef idx="1">
              <a:srgbClr val="4F81BD"/>
            </a:lnRef>
            <a:fillRef idx="0">
              <a:srgbClr val="4F81BD"/>
            </a:fillRef>
            <a:effectRef idx="0">
              <a:srgbClr val="4F81BD"/>
            </a:effectRef>
            <a:fontRef idx="minor">
              <a:sysClr val="windowText" lastClr="000000"/>
            </a:fontRef>
          </p:style>
        </p:cxnSp>
        <p:sp>
          <p:nvSpPr>
            <p:cNvPr id="7" name="文本框 6"/>
            <p:cNvSpPr txBox="1"/>
            <p:nvPr/>
          </p:nvSpPr>
          <p:spPr>
            <a:xfrm>
              <a:off x="6925" y="8760"/>
              <a:ext cx="4772" cy="725"/>
            </a:xfrm>
            <a:prstGeom prst="rect">
              <a:avLst/>
            </a:prstGeom>
            <a:noFill/>
          </p:spPr>
          <p:txBody>
            <a:bodyPr wrap="square" rtlCol="0">
              <a:spAutoFit/>
            </a:bodyPr>
            <a:p>
              <a:r>
                <a:rPr lang="zh-CN" altLang="en-US" sz="2400" b="1">
                  <a:solidFill>
                    <a:srgbClr val="E3A914"/>
                  </a:solidFill>
                </a:rPr>
                <a:t>标后评估专家客户端</a:t>
              </a:r>
              <a:endParaRPr lang="zh-CN" altLang="en-US" sz="2400" b="1">
                <a:solidFill>
                  <a:srgbClr val="E3A914"/>
                </a:solidFill>
              </a:endParaRPr>
            </a:p>
          </p:txBody>
        </p:sp>
        <p:cxnSp>
          <p:nvCxnSpPr>
            <p:cNvPr id="35" name="直接连接符 34"/>
            <p:cNvCxnSpPr/>
            <p:nvPr/>
          </p:nvCxnSpPr>
          <p:spPr>
            <a:xfrm>
              <a:off x="11788" y="9122"/>
              <a:ext cx="4793" cy="0"/>
            </a:xfrm>
            <a:prstGeom prst="line">
              <a:avLst/>
            </a:prstGeom>
            <a:noFill/>
            <a:ln w="28575" cap="flat" cmpd="sng" algn="ctr">
              <a:solidFill>
                <a:srgbClr val="E3A914"/>
              </a:solidFill>
              <a:prstDash val="sysDash"/>
            </a:ln>
            <a:effectLst/>
          </p:spPr>
          <p:style>
            <a:lnRef idx="1">
              <a:srgbClr val="4F81BD"/>
            </a:lnRef>
            <a:fillRef idx="0">
              <a:srgbClr val="4F81BD"/>
            </a:fillRef>
            <a:effectRef idx="0">
              <a:srgbClr val="4F81BD"/>
            </a:effectRef>
            <a:fontRef idx="minor">
              <a:sysClr val="windowText" lastClr="000000"/>
            </a:fontRef>
          </p:style>
        </p:cxnSp>
        <p:sp>
          <p:nvSpPr>
            <p:cNvPr id="36" name="六边形 35"/>
            <p:cNvSpPr/>
            <p:nvPr/>
          </p:nvSpPr>
          <p:spPr bwMode="auto">
            <a:xfrm>
              <a:off x="14373" y="3899"/>
              <a:ext cx="3765" cy="3284"/>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76200" cap="flat" cmpd="sng" algn="ctr">
              <a:solidFill>
                <a:srgbClr val="E3A914"/>
              </a:solidFill>
              <a:prstDash val="solid"/>
            </a:ln>
            <a:effectLst/>
          </p:spPr>
          <p:style>
            <a:lnRef idx="2">
              <a:srgbClr val="4F81BD">
                <a:shade val="50000"/>
              </a:srgbClr>
            </a:lnRef>
            <a:fillRef idx="1">
              <a:srgbClr val="4F81BD"/>
            </a:fillRef>
            <a:effectRef idx="0">
              <a:srgbClr val="4F81BD"/>
            </a:effectRef>
            <a:fontRef idx="minor">
              <a:sysClr val="window" lastClr="FFFFFF"/>
            </a:fontRef>
          </p:style>
          <p:txBody>
            <a:bodyPr anchor="ctr"/>
            <a:p>
              <a:pPr algn="ctr" fontAlgn="auto">
                <a:spcBef>
                  <a:spcPts val="0"/>
                </a:spcBef>
                <a:spcAft>
                  <a:spcPts val="0"/>
                </a:spcAft>
                <a:defRPr/>
              </a:pPr>
              <a:endParaRPr lang="zh-CN" altLang="en-US">
                <a:solidFill>
                  <a:sysClr val="windowText" lastClr="000000">
                    <a:lumMod val="65000"/>
                    <a:lumOff val="35000"/>
                  </a:sysClr>
                </a:solidFill>
              </a:endParaRPr>
            </a:p>
          </p:txBody>
        </p:sp>
        <p:cxnSp>
          <p:nvCxnSpPr>
            <p:cNvPr id="37" name="直接连接符 36"/>
            <p:cNvCxnSpPr/>
            <p:nvPr/>
          </p:nvCxnSpPr>
          <p:spPr>
            <a:xfrm>
              <a:off x="16581" y="7190"/>
              <a:ext cx="0" cy="1940"/>
            </a:xfrm>
            <a:prstGeom prst="line">
              <a:avLst/>
            </a:prstGeom>
            <a:noFill/>
            <a:ln w="28575" cap="flat" cmpd="sng" algn="ctr">
              <a:solidFill>
                <a:srgbClr val="E3A914"/>
              </a:solidFill>
              <a:prstDash val="sysDash"/>
            </a:ln>
            <a:effectLst/>
          </p:spPr>
          <p:style>
            <a:lnRef idx="1">
              <a:srgbClr val="4F81BD"/>
            </a:lnRef>
            <a:fillRef idx="0">
              <a:srgbClr val="4F81BD"/>
            </a:fillRef>
            <a:effectRef idx="0">
              <a:srgbClr val="4F81BD"/>
            </a:effectRef>
            <a:fontRef idx="minor">
              <a:sysClr val="windowText" lastClr="000000"/>
            </a:fontRef>
          </p:style>
        </p:cxn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490"/>
                                        </p:tgtEl>
                                        <p:attrNameLst>
                                          <p:attrName>style.visibility</p:attrName>
                                        </p:attrNameLst>
                                      </p:cBhvr>
                                      <p:to>
                                        <p:strVal val="visible"/>
                                      </p:to>
                                    </p:set>
                                    <p:animEffect transition="in" filter="fade">
                                      <p:cBhvr>
                                        <p:cTn id="7" dur="1000"/>
                                        <p:tgtEl>
                                          <p:spTgt spid="20490"/>
                                        </p:tgtEl>
                                      </p:cBhvr>
                                    </p:animEffect>
                                    <p:anim calcmode="lin" valueType="num">
                                      <p:cBhvr>
                                        <p:cTn id="8" dur="1000" fill="hold"/>
                                        <p:tgtEl>
                                          <p:spTgt spid="20490"/>
                                        </p:tgtEl>
                                        <p:attrNameLst>
                                          <p:attrName>ppt_x</p:attrName>
                                        </p:attrNameLst>
                                      </p:cBhvr>
                                      <p:tavLst>
                                        <p:tav tm="0">
                                          <p:val>
                                            <p:strVal val="#ppt_x"/>
                                          </p:val>
                                        </p:tav>
                                        <p:tav tm="100000">
                                          <p:val>
                                            <p:strVal val="#ppt_x"/>
                                          </p:val>
                                        </p:tav>
                                      </p:tavLst>
                                    </p:anim>
                                    <p:anim calcmode="lin" valueType="num">
                                      <p:cBhvr>
                                        <p:cTn id="9" dur="1000" fill="hold"/>
                                        <p:tgtEl>
                                          <p:spTgt spid="204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0" grpId="0" bldLvl="0" animBg="1"/>
    </p:bldLst>
  </p:timing>
</p:sld>
</file>

<file path=ppt/tags/tag1.xml><?xml version="1.0" encoding="utf-8"?>
<p:tagLst xmlns:p="http://schemas.openxmlformats.org/presentationml/2006/main">
  <p:tag name="KSO_WM_TEMPLATE_TOPIC_ID" val="2806177"/>
  <p:tag name="KSO_WM_TEMPLATE_OUTLINE_ID" val="15"/>
  <p:tag name="KSO_WM_TEMPLATE_SCENE_ID" val="1"/>
  <p:tag name="KSO_WM_TEMPLATE_JOB_ID" val="2"/>
  <p:tag name="KSO_WM_TEMPLATE_TOPIC_DEFAULT" val="1"/>
</p:tagLst>
</file>

<file path=ppt/tags/tag2.xml><?xml version="1.0" encoding="utf-8"?>
<p:tagLst xmlns:p="http://schemas.openxmlformats.org/presentationml/2006/main">
  <p:tag name="MH" val="20160830110146"/>
  <p:tag name="MH_LIBRARY" val="CONTENTS"/>
  <p:tag name="MH_TYPE" val="OTHERS"/>
  <p:tag name="ID" val="553512"/>
</p:tagLst>
</file>

<file path=ppt/tags/tag3.xml><?xml version="1.0" encoding="utf-8"?>
<p:tagLst xmlns:p="http://schemas.openxmlformats.org/presentationml/2006/main">
  <p:tag name="MH" val="20160830110146"/>
  <p:tag name="MH_LIBRARY" val="CONTENTS"/>
  <p:tag name="MH_TYPE" val="OTHERS"/>
  <p:tag name="ID" val="553512"/>
</p:tagLst>
</file>

<file path=ppt/tags/tag4.xml><?xml version="1.0" encoding="utf-8"?>
<p:tagLst xmlns:p="http://schemas.openxmlformats.org/presentationml/2006/main">
  <p:tag name="MH" val="20160830110146"/>
  <p:tag name="MH_LIBRARY" val="CONTENTS"/>
  <p:tag name="MH_TYPE" val="OTHERS"/>
  <p:tag name="ID" val="553512"/>
</p:tagLst>
</file>

<file path=ppt/tags/tag5.xml><?xml version="1.0" encoding="utf-8"?>
<p:tagLst xmlns:p="http://schemas.openxmlformats.org/presentationml/2006/main">
  <p:tag name="MH" val="20160830110146"/>
  <p:tag name="MH_LIBRARY" val="CONTENTS"/>
  <p:tag name="MH_TYPE" val="OTHERS"/>
  <p:tag name="ID" val="55351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cap="flat" cmpd="sng" algn="ctr">
          <a:noFill/>
          <a:prstDash val="solid"/>
        </a:ln>
      </a:spPr>
      <a:bodyPr rot="0" vertOverflow="overflow" horzOverflow="overflow" vert="horz" wrap="square" lIns="91440" tIns="45720" rIns="91440" bIns="45720" numCol="1" spcCol="0" rtlCol="0" fromWordArt="0" anchor="ctr" anchorCtr="0" forceAA="0" compatLnSpc="1">
        <a:noAutofit/>
      </a:bodyPr>
      <a:lstStyle>
        <a:defPPr algn="ctr" defTabSz="877570">
          <a:defRPr/>
        </a:defPPr>
      </a:lstStyle>
      <a:style>
        <a:lnRef idx="2">
          <a:srgbClr val="4F81BD">
            <a:shade val="50000"/>
          </a:srgbClr>
        </a:lnRef>
        <a:fillRef idx="1">
          <a:srgbClr val="4F81BD"/>
        </a:fillRef>
        <a:effectRef idx="0">
          <a:srgbClr val="4F81BD"/>
        </a:effectRef>
        <a:fontRef idx="minor">
          <a:sysClr val="window" lastClr="FFFFFF"/>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2925</Words>
  <Application>WPS 演示</Application>
  <PresentationFormat>宽屏</PresentationFormat>
  <Paragraphs>117</Paragraphs>
  <Slides>22</Slides>
  <Notes>25</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22</vt:i4>
      </vt:variant>
    </vt:vector>
  </HeadingPairs>
  <TitlesOfParts>
    <vt:vector size="40" baseType="lpstr">
      <vt:lpstr>Arial</vt:lpstr>
      <vt:lpstr>宋体</vt:lpstr>
      <vt:lpstr>Wingdings</vt:lpstr>
      <vt:lpstr>微软雅黑</vt:lpstr>
      <vt:lpstr>Segoe UI Semilight</vt:lpstr>
      <vt:lpstr>Calibri</vt:lpstr>
      <vt:lpstr>Arial Unicode MS</vt:lpstr>
      <vt:lpstr>等线 Light</vt:lpstr>
      <vt:lpstr>Calibri Light</vt:lpstr>
      <vt:lpstr>等线</vt:lpstr>
      <vt:lpstr>Calibri</vt:lpstr>
      <vt:lpstr>Agency FB</vt:lpstr>
      <vt:lpstr>Times New Roman</vt:lpstr>
      <vt:lpstr>造字工房尚黑（非商用）粗体</vt:lpstr>
      <vt:lpstr>Arial Black</vt:lpstr>
      <vt:lpstr>Yu Gothic UI</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js1211</dc:creator>
  <cp:lastModifiedBy>Administrator</cp:lastModifiedBy>
  <cp:revision>235</cp:revision>
  <cp:lastPrinted>2411-12-30T00:00:00Z</cp:lastPrinted>
  <dcterms:created xsi:type="dcterms:W3CDTF">2011-12-03T08:46:00Z</dcterms:created>
  <dcterms:modified xsi:type="dcterms:W3CDTF">2018-11-21T02:36:21Z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y fmtid="{D5CDD505-2E9C-101B-9397-08002B2CF9AE}" pid="3" name="KSORubyTemplateID">
    <vt:lpwstr>2</vt:lpwstr>
  </property>
</Properties>
</file>